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B3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0"/>
    <p:restoredTop sz="94740"/>
  </p:normalViewPr>
  <p:slideViewPr>
    <p:cSldViewPr snapToGrid="0" snapToObjects="1">
      <p:cViewPr varScale="1">
        <p:scale>
          <a:sx n="33" d="100"/>
          <a:sy n="33" d="100"/>
        </p:scale>
        <p:origin x="352" y="1016"/>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25495-FBCF-E64C-9521-3D2E543711EB}" type="datetimeFigureOut">
              <a:rPr lang="en-US" smtClean="0"/>
              <a:t>4/20/20</a:t>
            </a:fld>
            <a:endParaRPr lang="en-US" dirty="0"/>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39323-E047-F144-97F4-017E376886B5}" type="slidenum">
              <a:rPr lang="en-US" smtClean="0"/>
              <a:t>‹#›</a:t>
            </a:fld>
            <a:endParaRPr lang="en-US" dirty="0"/>
          </a:p>
        </p:txBody>
      </p:sp>
    </p:spTree>
    <p:extLst>
      <p:ext uri="{BB962C8B-B14F-4D97-AF65-F5344CB8AC3E}">
        <p14:creationId xmlns:p14="http://schemas.microsoft.com/office/powerpoint/2010/main" val="291014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339323-E047-F144-97F4-017E376886B5}" type="slidenum">
              <a:rPr lang="en-US" smtClean="0"/>
              <a:t>1</a:t>
            </a:fld>
            <a:endParaRPr lang="en-US" dirty="0"/>
          </a:p>
        </p:txBody>
      </p:sp>
    </p:spTree>
    <p:extLst>
      <p:ext uri="{BB962C8B-B14F-4D97-AF65-F5344CB8AC3E}">
        <p14:creationId xmlns:p14="http://schemas.microsoft.com/office/powerpoint/2010/main" val="166056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3918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CA2C478-DB8E-844B-83A4-BD599D3CF2A6}"/>
              </a:ext>
            </a:extLst>
          </p:cNvPr>
          <p:cNvPicPr>
            <a:picLocks noChangeAspect="1"/>
          </p:cNvPicPr>
          <p:nvPr userDrawn="1"/>
        </p:nvPicPr>
        <p:blipFill>
          <a:blip r:embed="rId3"/>
          <a:stretch>
            <a:fillRect/>
          </a:stretch>
        </p:blipFill>
        <p:spPr>
          <a:xfrm>
            <a:off x="918141" y="1135553"/>
            <a:ext cx="10455653" cy="3652777"/>
          </a:xfrm>
          <a:prstGeom prst="rect">
            <a:avLst/>
          </a:prstGeom>
        </p:spPr>
      </p:pic>
      <p:sp>
        <p:nvSpPr>
          <p:cNvPr id="4" name="TextBox 3">
            <a:extLst>
              <a:ext uri="{FF2B5EF4-FFF2-40B4-BE49-F238E27FC236}">
                <a16:creationId xmlns:a16="http://schemas.microsoft.com/office/drawing/2014/main" id="{8A872EAB-FE3D-934B-B711-ADA8249CA55D}"/>
              </a:ext>
            </a:extLst>
          </p:cNvPr>
          <p:cNvSpPr txBox="1"/>
          <p:nvPr userDrawn="1"/>
        </p:nvSpPr>
        <p:spPr>
          <a:xfrm>
            <a:off x="2392980" y="27241123"/>
            <a:ext cx="8751912" cy="15388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900" b="0" i="0" kern="1200" dirty="0">
                <a:solidFill>
                  <a:schemeClr val="tx1"/>
                </a:solidFill>
                <a:effectLst/>
                <a:latin typeface="Franklin Gothic Medium" panose="020B0603020102020204" pitchFamily="34" charset="0"/>
                <a:ea typeface="+mn-ea"/>
                <a:cs typeface="+mn-cs"/>
              </a:rPr>
              <a:t>Research reported on this poster was supported by the National Institute Of General Medical Sciences of the National Institutes of Health under Award Number P20GM104420. The content is solely the responsibility of the authors and does not necessarily represent the official views of the National Institutes of Health.</a:t>
            </a:r>
          </a:p>
          <a:p>
            <a:endParaRPr lang="en-US" dirty="0"/>
          </a:p>
        </p:txBody>
      </p:sp>
      <p:cxnSp>
        <p:nvCxnSpPr>
          <p:cNvPr id="6" name="Straight Connector 5">
            <a:extLst>
              <a:ext uri="{FF2B5EF4-FFF2-40B4-BE49-F238E27FC236}">
                <a16:creationId xmlns:a16="http://schemas.microsoft.com/office/drawing/2014/main" id="{3CBE84C1-BD68-0E44-B163-D44A5CBB4FBF}"/>
              </a:ext>
            </a:extLst>
          </p:cNvPr>
          <p:cNvCxnSpPr>
            <a:cxnSpLocks/>
          </p:cNvCxnSpPr>
          <p:nvPr userDrawn="1"/>
        </p:nvCxnSpPr>
        <p:spPr>
          <a:xfrm>
            <a:off x="2604450" y="27118715"/>
            <a:ext cx="8120156"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7FD5010D-C6ED-6B4D-858A-E18626081903}"/>
              </a:ext>
            </a:extLst>
          </p:cNvPr>
          <p:cNvCxnSpPr>
            <a:cxnSpLocks/>
          </p:cNvCxnSpPr>
          <p:nvPr userDrawn="1"/>
        </p:nvCxnSpPr>
        <p:spPr>
          <a:xfrm>
            <a:off x="2604450" y="28644408"/>
            <a:ext cx="8061373"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91AA2521-FB31-9142-9EA0-87230CC4C8FC}"/>
              </a:ext>
            </a:extLst>
          </p:cNvPr>
          <p:cNvCxnSpPr/>
          <p:nvPr userDrawn="1"/>
        </p:nvCxnSpPr>
        <p:spPr>
          <a:xfrm>
            <a:off x="13079110" y="912091"/>
            <a:ext cx="0" cy="4114800"/>
          </a:xfrm>
          <a:prstGeom prst="line">
            <a:avLst/>
          </a:prstGeom>
          <a:ln w="127000">
            <a:solidFill>
              <a:srgbClr val="F1B300"/>
            </a:solidFill>
          </a:ln>
        </p:spPr>
        <p:style>
          <a:lnRef idx="1">
            <a:schemeClr val="accent4"/>
          </a:lnRef>
          <a:fillRef idx="0">
            <a:schemeClr val="accent4"/>
          </a:fillRef>
          <a:effectRef idx="0">
            <a:schemeClr val="accent4"/>
          </a:effectRef>
          <a:fontRef idx="minor">
            <a:schemeClr val="tx1"/>
          </a:fontRef>
        </p:style>
      </p:cxnSp>
      <p:pic>
        <p:nvPicPr>
          <p:cNvPr id="16" name="Picture 15">
            <a:extLst>
              <a:ext uri="{FF2B5EF4-FFF2-40B4-BE49-F238E27FC236}">
                <a16:creationId xmlns:a16="http://schemas.microsoft.com/office/drawing/2014/main" id="{ED991BD4-E844-1A45-B924-6B8581B2B1A2}"/>
              </a:ext>
            </a:extLst>
          </p:cNvPr>
          <p:cNvPicPr>
            <a:picLocks noChangeAspect="1"/>
          </p:cNvPicPr>
          <p:nvPr userDrawn="1"/>
        </p:nvPicPr>
        <p:blipFill>
          <a:blip r:embed="rId4"/>
          <a:stretch>
            <a:fillRect/>
          </a:stretch>
        </p:blipFill>
        <p:spPr>
          <a:xfrm>
            <a:off x="914400" y="29263109"/>
            <a:ext cx="38404800" cy="2743200"/>
          </a:xfrm>
          <a:prstGeom prst="rect">
            <a:avLst/>
          </a:prstGeom>
        </p:spPr>
      </p:pic>
      <p:pic>
        <p:nvPicPr>
          <p:cNvPr id="18" name="Picture 17">
            <a:extLst>
              <a:ext uri="{FF2B5EF4-FFF2-40B4-BE49-F238E27FC236}">
                <a16:creationId xmlns:a16="http://schemas.microsoft.com/office/drawing/2014/main" id="{76C7600B-45D7-6747-B7FA-58C3C0ECA02A}"/>
              </a:ext>
            </a:extLst>
          </p:cNvPr>
          <p:cNvPicPr>
            <a:picLocks noChangeAspect="1"/>
          </p:cNvPicPr>
          <p:nvPr userDrawn="1"/>
        </p:nvPicPr>
        <p:blipFill>
          <a:blip r:embed="rId5"/>
          <a:stretch>
            <a:fillRect/>
          </a:stretch>
        </p:blipFill>
        <p:spPr>
          <a:xfrm>
            <a:off x="29647950" y="29728208"/>
            <a:ext cx="6788350" cy="1861688"/>
          </a:xfrm>
          <a:prstGeom prst="rect">
            <a:avLst/>
          </a:prstGeom>
        </p:spPr>
      </p:pic>
    </p:spTree>
    <p:extLst>
      <p:ext uri="{BB962C8B-B14F-4D97-AF65-F5344CB8AC3E}">
        <p14:creationId xmlns:p14="http://schemas.microsoft.com/office/powerpoint/2010/main" val="39339569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9F783AF2-CC97-854E-9A77-CBA4E6B4D757}"/>
              </a:ext>
            </a:extLst>
          </p:cNvPr>
          <p:cNvSpPr txBox="1"/>
          <p:nvPr/>
        </p:nvSpPr>
        <p:spPr>
          <a:xfrm>
            <a:off x="823230" y="6264165"/>
            <a:ext cx="7317343"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PRESENTING AUTHOR</a:t>
            </a:r>
          </a:p>
        </p:txBody>
      </p:sp>
      <p:sp>
        <p:nvSpPr>
          <p:cNvPr id="17" name="TextBox 16">
            <a:extLst>
              <a:ext uri="{FF2B5EF4-FFF2-40B4-BE49-F238E27FC236}">
                <a16:creationId xmlns:a16="http://schemas.microsoft.com/office/drawing/2014/main" id="{26E8D247-BB24-A543-B5A9-A262447928A0}"/>
              </a:ext>
            </a:extLst>
          </p:cNvPr>
          <p:cNvSpPr txBox="1"/>
          <p:nvPr/>
        </p:nvSpPr>
        <p:spPr>
          <a:xfrm>
            <a:off x="823232" y="7039191"/>
            <a:ext cx="7317342" cy="1692771"/>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19" name="TextBox 18">
            <a:extLst>
              <a:ext uri="{FF2B5EF4-FFF2-40B4-BE49-F238E27FC236}">
                <a16:creationId xmlns:a16="http://schemas.microsoft.com/office/drawing/2014/main" id="{E304706B-EC62-8849-8F91-B3000454F27C}"/>
              </a:ext>
            </a:extLst>
          </p:cNvPr>
          <p:cNvSpPr txBox="1"/>
          <p:nvPr/>
        </p:nvSpPr>
        <p:spPr>
          <a:xfrm>
            <a:off x="798577" y="19584215"/>
            <a:ext cx="12255399"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INTRO</a:t>
            </a:r>
          </a:p>
        </p:txBody>
      </p:sp>
      <p:sp>
        <p:nvSpPr>
          <p:cNvPr id="3" name="TextBox 2">
            <a:extLst>
              <a:ext uri="{FF2B5EF4-FFF2-40B4-BE49-F238E27FC236}">
                <a16:creationId xmlns:a16="http://schemas.microsoft.com/office/drawing/2014/main" id="{462440F8-601F-0A42-9D2D-DEB449F73556}"/>
              </a:ext>
            </a:extLst>
          </p:cNvPr>
          <p:cNvSpPr txBox="1"/>
          <p:nvPr/>
        </p:nvSpPr>
        <p:spPr>
          <a:xfrm>
            <a:off x="13998444" y="600744"/>
            <a:ext cx="25291738" cy="3447098"/>
          </a:xfrm>
          <a:prstGeom prst="rect">
            <a:avLst/>
          </a:prstGeom>
          <a:noFill/>
        </p:spPr>
        <p:txBody>
          <a:bodyPr wrap="square" rtlCol="0">
            <a:spAutoFit/>
          </a:bodyPr>
          <a:lstStyle/>
          <a:p>
            <a:r>
              <a:rPr lang="en-US" sz="20000" b="1" dirty="0">
                <a:latin typeface="Franklin Gothic Demi" panose="020B0603020102020204" pitchFamily="34" charset="0"/>
              </a:rPr>
              <a:t>SHORT MAIN TITLE</a:t>
            </a:r>
          </a:p>
          <a:p>
            <a:endParaRPr lang="en-US" dirty="0"/>
          </a:p>
        </p:txBody>
      </p:sp>
      <p:sp>
        <p:nvSpPr>
          <p:cNvPr id="45" name="TextBox 44">
            <a:extLst>
              <a:ext uri="{FF2B5EF4-FFF2-40B4-BE49-F238E27FC236}">
                <a16:creationId xmlns:a16="http://schemas.microsoft.com/office/drawing/2014/main" id="{3FFDAF09-981C-0F46-BA48-46E32EF5BD54}"/>
              </a:ext>
            </a:extLst>
          </p:cNvPr>
          <p:cNvSpPr txBox="1"/>
          <p:nvPr/>
        </p:nvSpPr>
        <p:spPr>
          <a:xfrm>
            <a:off x="823230" y="8969170"/>
            <a:ext cx="7317341"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COLLABORATING AUTHORS</a:t>
            </a:r>
          </a:p>
        </p:txBody>
      </p:sp>
      <p:sp>
        <p:nvSpPr>
          <p:cNvPr id="49" name="TextBox 48">
            <a:extLst>
              <a:ext uri="{FF2B5EF4-FFF2-40B4-BE49-F238E27FC236}">
                <a16:creationId xmlns:a16="http://schemas.microsoft.com/office/drawing/2014/main" id="{7AC77FC0-1C8F-4741-8EB8-2E6FB42ABE89}"/>
              </a:ext>
            </a:extLst>
          </p:cNvPr>
          <p:cNvSpPr txBox="1"/>
          <p:nvPr/>
        </p:nvSpPr>
        <p:spPr>
          <a:xfrm>
            <a:off x="829350" y="9746730"/>
            <a:ext cx="5631085"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51" name="TextBox 50">
            <a:extLst>
              <a:ext uri="{FF2B5EF4-FFF2-40B4-BE49-F238E27FC236}">
                <a16:creationId xmlns:a16="http://schemas.microsoft.com/office/drawing/2014/main" id="{E5947CAA-2F85-5A4B-B0D4-5B8905321F99}"/>
              </a:ext>
            </a:extLst>
          </p:cNvPr>
          <p:cNvSpPr txBox="1"/>
          <p:nvPr/>
        </p:nvSpPr>
        <p:spPr>
          <a:xfrm>
            <a:off x="7329613" y="9782905"/>
            <a:ext cx="5793856"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6" name="TextBox 5">
            <a:extLst>
              <a:ext uri="{FF2B5EF4-FFF2-40B4-BE49-F238E27FC236}">
                <a16:creationId xmlns:a16="http://schemas.microsoft.com/office/drawing/2014/main" id="{261380D0-DC88-AD4C-A83D-C4F3629B5770}"/>
              </a:ext>
            </a:extLst>
          </p:cNvPr>
          <p:cNvSpPr txBox="1"/>
          <p:nvPr/>
        </p:nvSpPr>
        <p:spPr>
          <a:xfrm>
            <a:off x="823229" y="20809020"/>
            <a:ext cx="12228361" cy="5016758"/>
          </a:xfrm>
          <a:prstGeom prst="rect">
            <a:avLst/>
          </a:prstGeom>
          <a:noFill/>
        </p:spPr>
        <p:txBody>
          <a:bodyPr wrap="square" rtlCol="0">
            <a:spAutoFit/>
          </a:bodyPr>
          <a:lstStyle/>
          <a:p>
            <a:r>
              <a:rPr lang="en-US" sz="3200" dirty="0">
                <a:latin typeface="Franklin Gothic Medium" panose="020B0603020102020204" pitchFamily="34" charset="0"/>
              </a:rPr>
              <a:t>Enter text here. Your introduction should place your work in context of a larger body of research. Why is it important? You want to motivate the reader to continue reading. Introduce the research model system you used. Lorem ipsum dolor sit amet, consectetur adipiscing elit.Fusce maximus ante pellentesque nulla semper placerat. Fusce molestie lectus id quam ullamcorper, eu consectetur libero pellentesque. Phasellus sit amet fringilla neque, ac feugiat nisl. Aenean nec velit sed nibh viverra egestas. Pellentesque at nisi eget odio rutrum blandit. Quisque imperdiet lectus eu quam interdum convallis. Maecenas quis nisi pretium, rutrum nisl eget, efficitur est. </a:t>
            </a:r>
            <a:endParaRPr lang="en-US" dirty="0"/>
          </a:p>
        </p:txBody>
      </p:sp>
      <p:sp>
        <p:nvSpPr>
          <p:cNvPr id="44" name="TextBox 43">
            <a:extLst>
              <a:ext uri="{FF2B5EF4-FFF2-40B4-BE49-F238E27FC236}">
                <a16:creationId xmlns:a16="http://schemas.microsoft.com/office/drawing/2014/main" id="{D99BE897-9451-D34C-90EC-0AF0F4FCB2EF}"/>
              </a:ext>
            </a:extLst>
          </p:cNvPr>
          <p:cNvSpPr txBox="1"/>
          <p:nvPr/>
        </p:nvSpPr>
        <p:spPr>
          <a:xfrm>
            <a:off x="27080279" y="6145086"/>
            <a:ext cx="745082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RESULTS</a:t>
            </a:r>
          </a:p>
        </p:txBody>
      </p:sp>
      <p:sp>
        <p:nvSpPr>
          <p:cNvPr id="47" name="TextBox 46">
            <a:extLst>
              <a:ext uri="{FF2B5EF4-FFF2-40B4-BE49-F238E27FC236}">
                <a16:creationId xmlns:a16="http://schemas.microsoft.com/office/drawing/2014/main" id="{5892125E-1880-7A47-8897-F5A3168B6D09}"/>
              </a:ext>
            </a:extLst>
          </p:cNvPr>
          <p:cNvSpPr txBox="1"/>
          <p:nvPr/>
        </p:nvSpPr>
        <p:spPr>
          <a:xfrm>
            <a:off x="27108298" y="23152453"/>
            <a:ext cx="736920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SUMMARY</a:t>
            </a:r>
          </a:p>
        </p:txBody>
      </p:sp>
      <p:sp>
        <p:nvSpPr>
          <p:cNvPr id="57" name="TextBox 56">
            <a:extLst>
              <a:ext uri="{FF2B5EF4-FFF2-40B4-BE49-F238E27FC236}">
                <a16:creationId xmlns:a16="http://schemas.microsoft.com/office/drawing/2014/main" id="{4CC58F3A-ACB4-9E44-9916-C62D49A16F17}"/>
              </a:ext>
            </a:extLst>
          </p:cNvPr>
          <p:cNvSpPr txBox="1"/>
          <p:nvPr/>
        </p:nvSpPr>
        <p:spPr>
          <a:xfrm>
            <a:off x="27075964" y="16739766"/>
            <a:ext cx="745082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DISCUSSION</a:t>
            </a:r>
          </a:p>
        </p:txBody>
      </p:sp>
      <p:sp>
        <p:nvSpPr>
          <p:cNvPr id="63" name="TextBox 62">
            <a:extLst>
              <a:ext uri="{FF2B5EF4-FFF2-40B4-BE49-F238E27FC236}">
                <a16:creationId xmlns:a16="http://schemas.microsoft.com/office/drawing/2014/main" id="{9AA68521-E78F-824E-A6EE-7062094BDB9E}"/>
              </a:ext>
            </a:extLst>
          </p:cNvPr>
          <p:cNvSpPr txBox="1"/>
          <p:nvPr/>
        </p:nvSpPr>
        <p:spPr>
          <a:xfrm>
            <a:off x="27108298" y="17960402"/>
            <a:ext cx="12172995" cy="4985980"/>
          </a:xfrm>
          <a:prstGeom prst="rect">
            <a:avLst/>
          </a:prstGeom>
          <a:noFill/>
        </p:spPr>
        <p:txBody>
          <a:bodyPr wrap="square" rtlCol="0">
            <a:spAutoFit/>
          </a:bodyPr>
          <a:lstStyle/>
          <a:p>
            <a:r>
              <a:rPr lang="en-US" sz="3000" dirty="0">
                <a:latin typeface="Franklin Gothic Medium" panose="020B0603020102020204" pitchFamily="34" charset="0"/>
              </a:rPr>
              <a:t>Enter text here. Describe result 1, describe result 2, etc. Figure 1 shows (describe your results to the reader in conversational language). What is your take-home point? Aenean nec velit sed nibh viverra egestas. Pellentesque at nisi eget odio rutrum blandit. Quisque imperdiet lectus eu quam interdum convallis. Lorem ipsum dolor sit amet, consectetur adipiscing elit. Etiam eu mauris in libero efficitur interdum. Pellentesque malesuada tortor et dui laoreet, ut tincidunt libero posuere. Duis fringilla ornare orci, nec rutrum erat dictum quis. Integer mollis, magna ac sollicitudin fringilla, lacus sem vehicula sem, eget dignissim arcu lacus a in libero efficitur interdum urna. </a:t>
            </a:r>
          </a:p>
          <a:p>
            <a:endParaRPr lang="en-US" dirty="0"/>
          </a:p>
        </p:txBody>
      </p:sp>
      <p:sp>
        <p:nvSpPr>
          <p:cNvPr id="64" name="TextBox 63">
            <a:extLst>
              <a:ext uri="{FF2B5EF4-FFF2-40B4-BE49-F238E27FC236}">
                <a16:creationId xmlns:a16="http://schemas.microsoft.com/office/drawing/2014/main" id="{6BB2C282-E05E-A245-9ECF-B3A5BF8BBDEF}"/>
              </a:ext>
            </a:extLst>
          </p:cNvPr>
          <p:cNvSpPr txBox="1"/>
          <p:nvPr/>
        </p:nvSpPr>
        <p:spPr>
          <a:xfrm>
            <a:off x="27108298" y="24408630"/>
            <a:ext cx="12226839" cy="4524315"/>
          </a:xfrm>
          <a:prstGeom prst="rect">
            <a:avLst/>
          </a:prstGeom>
          <a:noFill/>
        </p:spPr>
        <p:txBody>
          <a:bodyPr wrap="square" rtlCol="0">
            <a:spAutoFit/>
          </a:bodyPr>
          <a:lstStyle/>
          <a:p>
            <a:r>
              <a:rPr lang="en-US" sz="3000" dirty="0">
                <a:latin typeface="Franklin Gothic Medium" panose="020B0603020102020204" pitchFamily="34" charset="0"/>
              </a:rPr>
              <a:t>Enter text here. Highlight your important findings. Discuss future direction(s) or possible outcomes of the project or research. Lorem ipsum dolor sit amet, consectetur adipiscing elit. Fuscemaximus ante pellentesque nulla semper placerat. Fusce molestie lectus id quam ullamcorper, eu consectetur libero pellentesque. Phasellus sit amet fringilla neque, ac feugiat nisl. Aenean nec velit sed nibh viverra egestas. Pellentesque at nisi eget odio rutrum blandit. Quisque imperdiet lectus eu quam interdum convallis. Maecenas quis nisi pretium, rutrum nisl eget, efficitur est. Cras tristique sollicitudin aliquet.</a:t>
            </a:r>
          </a:p>
          <a:p>
            <a:endParaRPr lang="en-US" dirty="0"/>
          </a:p>
        </p:txBody>
      </p:sp>
      <p:sp>
        <p:nvSpPr>
          <p:cNvPr id="72" name="TextBox 71">
            <a:extLst>
              <a:ext uri="{FF2B5EF4-FFF2-40B4-BE49-F238E27FC236}">
                <a16:creationId xmlns:a16="http://schemas.microsoft.com/office/drawing/2014/main" id="{1F1B1AB0-31DC-6E45-9FF8-9CABCD0EB6BE}"/>
              </a:ext>
            </a:extLst>
          </p:cNvPr>
          <p:cNvSpPr txBox="1"/>
          <p:nvPr/>
        </p:nvSpPr>
        <p:spPr>
          <a:xfrm>
            <a:off x="28024691" y="12766762"/>
            <a:ext cx="11256602" cy="1446550"/>
          </a:xfrm>
          <a:prstGeom prst="rect">
            <a:avLst/>
          </a:prstGeom>
          <a:noFill/>
        </p:spPr>
        <p:txBody>
          <a:bodyPr wrap="square" rtlCol="0">
            <a:spAutoFit/>
          </a:bodyPr>
          <a:lstStyle/>
          <a:p>
            <a:r>
              <a:rPr lang="en-US" sz="4400" dirty="0">
                <a:latin typeface="Franklin Gothic Medium" panose="020B0603020102020204" pitchFamily="34" charset="0"/>
              </a:rPr>
              <a:t>Describe diagram or image #1.</a:t>
            </a:r>
          </a:p>
          <a:p>
            <a:endParaRPr lang="en-US" sz="4400" dirty="0"/>
          </a:p>
        </p:txBody>
      </p:sp>
      <p:sp>
        <p:nvSpPr>
          <p:cNvPr id="73" name="TextBox 72">
            <a:extLst>
              <a:ext uri="{FF2B5EF4-FFF2-40B4-BE49-F238E27FC236}">
                <a16:creationId xmlns:a16="http://schemas.microsoft.com/office/drawing/2014/main" id="{A0009B64-A141-BA42-A203-4ED77E750577}"/>
              </a:ext>
            </a:extLst>
          </p:cNvPr>
          <p:cNvSpPr txBox="1"/>
          <p:nvPr/>
        </p:nvSpPr>
        <p:spPr>
          <a:xfrm>
            <a:off x="28024690" y="13462995"/>
            <a:ext cx="11256602" cy="1446550"/>
          </a:xfrm>
          <a:prstGeom prst="rect">
            <a:avLst/>
          </a:prstGeom>
          <a:noFill/>
        </p:spPr>
        <p:txBody>
          <a:bodyPr wrap="square" rtlCol="0">
            <a:spAutoFit/>
          </a:bodyPr>
          <a:lstStyle/>
          <a:p>
            <a:r>
              <a:rPr lang="en-US" sz="4400" dirty="0">
                <a:latin typeface="Franklin Gothic Medium" panose="020B0603020102020204" pitchFamily="34" charset="0"/>
              </a:rPr>
              <a:t>Describe diagram or image #2.</a:t>
            </a:r>
          </a:p>
          <a:p>
            <a:endParaRPr lang="en-US" sz="4400" dirty="0"/>
          </a:p>
        </p:txBody>
      </p:sp>
      <p:sp>
        <p:nvSpPr>
          <p:cNvPr id="74" name="TextBox 73">
            <a:extLst>
              <a:ext uri="{FF2B5EF4-FFF2-40B4-BE49-F238E27FC236}">
                <a16:creationId xmlns:a16="http://schemas.microsoft.com/office/drawing/2014/main" id="{11E86401-536A-8745-85B3-589DDFE46968}"/>
              </a:ext>
            </a:extLst>
          </p:cNvPr>
          <p:cNvSpPr txBox="1"/>
          <p:nvPr/>
        </p:nvSpPr>
        <p:spPr>
          <a:xfrm>
            <a:off x="28024690" y="14225339"/>
            <a:ext cx="11256602" cy="1446550"/>
          </a:xfrm>
          <a:prstGeom prst="rect">
            <a:avLst/>
          </a:prstGeom>
          <a:noFill/>
        </p:spPr>
        <p:txBody>
          <a:bodyPr wrap="square" rtlCol="0">
            <a:spAutoFit/>
          </a:bodyPr>
          <a:lstStyle/>
          <a:p>
            <a:r>
              <a:rPr lang="en-US" sz="4400" dirty="0">
                <a:latin typeface="Franklin Gothic Medium" panose="020B0603020102020204" pitchFamily="34" charset="0"/>
              </a:rPr>
              <a:t>Describe diagram or image #3.</a:t>
            </a:r>
          </a:p>
          <a:p>
            <a:endParaRPr lang="en-US" sz="4400" dirty="0"/>
          </a:p>
        </p:txBody>
      </p:sp>
      <p:sp>
        <p:nvSpPr>
          <p:cNvPr id="75" name="TextBox 74">
            <a:extLst>
              <a:ext uri="{FF2B5EF4-FFF2-40B4-BE49-F238E27FC236}">
                <a16:creationId xmlns:a16="http://schemas.microsoft.com/office/drawing/2014/main" id="{29D496C3-D00F-444E-A6ED-BC7138C877AE}"/>
              </a:ext>
            </a:extLst>
          </p:cNvPr>
          <p:cNvSpPr txBox="1"/>
          <p:nvPr/>
        </p:nvSpPr>
        <p:spPr>
          <a:xfrm>
            <a:off x="28024690" y="14947697"/>
            <a:ext cx="11256602" cy="1446550"/>
          </a:xfrm>
          <a:prstGeom prst="rect">
            <a:avLst/>
          </a:prstGeom>
          <a:noFill/>
        </p:spPr>
        <p:txBody>
          <a:bodyPr wrap="square" rtlCol="0">
            <a:spAutoFit/>
          </a:bodyPr>
          <a:lstStyle/>
          <a:p>
            <a:r>
              <a:rPr lang="en-US" sz="4400" dirty="0">
                <a:latin typeface="Franklin Gothic Medium" panose="020B0603020102020204" pitchFamily="34" charset="0"/>
              </a:rPr>
              <a:t>Describe diagram or image #4.</a:t>
            </a:r>
          </a:p>
          <a:p>
            <a:endParaRPr lang="en-US" sz="4400" dirty="0"/>
          </a:p>
        </p:txBody>
      </p:sp>
      <p:sp>
        <p:nvSpPr>
          <p:cNvPr id="79" name="TextBox 78">
            <a:extLst>
              <a:ext uri="{FF2B5EF4-FFF2-40B4-BE49-F238E27FC236}">
                <a16:creationId xmlns:a16="http://schemas.microsoft.com/office/drawing/2014/main" id="{EA159D2E-A310-2B41-A4A6-220B7C948195}"/>
              </a:ext>
            </a:extLst>
          </p:cNvPr>
          <p:cNvSpPr txBox="1"/>
          <p:nvPr/>
        </p:nvSpPr>
        <p:spPr>
          <a:xfrm>
            <a:off x="13944599" y="3375660"/>
            <a:ext cx="25371995" cy="1846659"/>
          </a:xfrm>
          <a:prstGeom prst="rect">
            <a:avLst/>
          </a:prstGeom>
          <a:noFill/>
        </p:spPr>
        <p:txBody>
          <a:bodyPr wrap="square" rtlCol="0">
            <a:spAutoFit/>
          </a:bodyPr>
          <a:lstStyle/>
          <a:p>
            <a:r>
              <a:rPr lang="en-US" sz="9600" b="1" dirty="0">
                <a:latin typeface="Franklin Gothic Demi" panose="020B0603020102020204" pitchFamily="34" charset="0"/>
              </a:rPr>
              <a:t>DETAILED SUBTITLE</a:t>
            </a:r>
          </a:p>
          <a:p>
            <a:endParaRPr lang="en-US" dirty="0"/>
          </a:p>
        </p:txBody>
      </p:sp>
      <p:sp>
        <p:nvSpPr>
          <p:cNvPr id="81" name="TextBox 80">
            <a:extLst>
              <a:ext uri="{FF2B5EF4-FFF2-40B4-BE49-F238E27FC236}">
                <a16:creationId xmlns:a16="http://schemas.microsoft.com/office/drawing/2014/main" id="{F1486ED1-808E-9041-852C-9020F3355207}"/>
              </a:ext>
            </a:extLst>
          </p:cNvPr>
          <p:cNvSpPr txBox="1"/>
          <p:nvPr/>
        </p:nvSpPr>
        <p:spPr>
          <a:xfrm>
            <a:off x="13907855" y="6125038"/>
            <a:ext cx="736920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METHODS</a:t>
            </a:r>
          </a:p>
        </p:txBody>
      </p:sp>
      <p:sp>
        <p:nvSpPr>
          <p:cNvPr id="82" name="Oval 81">
            <a:extLst>
              <a:ext uri="{FF2B5EF4-FFF2-40B4-BE49-F238E27FC236}">
                <a16:creationId xmlns:a16="http://schemas.microsoft.com/office/drawing/2014/main" id="{67B5514E-805A-C64A-92B7-AA8FAE3C61F1}"/>
              </a:ext>
            </a:extLst>
          </p:cNvPr>
          <p:cNvSpPr/>
          <p:nvPr/>
        </p:nvSpPr>
        <p:spPr>
          <a:xfrm>
            <a:off x="14173582" y="8196790"/>
            <a:ext cx="1346857" cy="1346857"/>
          </a:xfrm>
          <a:prstGeom prst="ellipse">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50" dirty="0"/>
          </a:p>
        </p:txBody>
      </p:sp>
      <p:sp>
        <p:nvSpPr>
          <p:cNvPr id="83" name="TextBox 82">
            <a:extLst>
              <a:ext uri="{FF2B5EF4-FFF2-40B4-BE49-F238E27FC236}">
                <a16:creationId xmlns:a16="http://schemas.microsoft.com/office/drawing/2014/main" id="{0D9DED5C-A681-BC44-8D11-5888FAD5971A}"/>
              </a:ext>
            </a:extLst>
          </p:cNvPr>
          <p:cNvSpPr txBox="1"/>
          <p:nvPr/>
        </p:nvSpPr>
        <p:spPr>
          <a:xfrm>
            <a:off x="14474391" y="8116347"/>
            <a:ext cx="606778" cy="1400383"/>
          </a:xfrm>
          <a:prstGeom prst="rect">
            <a:avLst/>
          </a:prstGeom>
          <a:noFill/>
        </p:spPr>
        <p:txBody>
          <a:bodyPr wrap="square" rtlCol="0">
            <a:spAutoFit/>
          </a:bodyPr>
          <a:lstStyle/>
          <a:p>
            <a:r>
              <a:rPr lang="en-US" sz="8500" b="1" dirty="0">
                <a:solidFill>
                  <a:schemeClr val="bg1"/>
                </a:solidFill>
                <a:latin typeface="Franklin Gothic Demi" panose="020B0603020102020204" pitchFamily="34" charset="0"/>
              </a:rPr>
              <a:t>1</a:t>
            </a:r>
          </a:p>
        </p:txBody>
      </p:sp>
      <p:sp>
        <p:nvSpPr>
          <p:cNvPr id="90" name="TextBox 89">
            <a:extLst>
              <a:ext uri="{FF2B5EF4-FFF2-40B4-BE49-F238E27FC236}">
                <a16:creationId xmlns:a16="http://schemas.microsoft.com/office/drawing/2014/main" id="{4EAB6D24-4677-AB4E-AFE4-C7AA616A378D}"/>
              </a:ext>
            </a:extLst>
          </p:cNvPr>
          <p:cNvSpPr txBox="1"/>
          <p:nvPr/>
        </p:nvSpPr>
        <p:spPr>
          <a:xfrm>
            <a:off x="16153481" y="7740279"/>
            <a:ext cx="10067934" cy="2400657"/>
          </a:xfrm>
          <a:prstGeom prst="rect">
            <a:avLst/>
          </a:prstGeom>
          <a:noFill/>
        </p:spPr>
        <p:txBody>
          <a:bodyPr wrap="square" rtlCol="0">
            <a:spAutoFit/>
          </a:bodyPr>
          <a:lstStyle/>
          <a:p>
            <a:r>
              <a:rPr lang="en-US" sz="3000" dirty="0">
                <a:latin typeface="Franklin Gothic Medium" panose="020B0603020102020204" pitchFamily="34" charset="0"/>
              </a:rPr>
              <a:t>Enter text here. Describe Technique #1. Lorem ipsum dolor sit amet, consectetur adipiscing elit. Fusce maximus ante pellentesque nulla semper placerat. Fusce molestie lectus id quam ullamcorper, eu consectetur libero pellentesque. Phasellus sit amet fringilla neque, ac feugiat nisl. </a:t>
            </a:r>
          </a:p>
        </p:txBody>
      </p:sp>
      <p:pic>
        <p:nvPicPr>
          <p:cNvPr id="14" name="Picture 13" descr="A picture containing bird&#10;&#10;Description automatically generated">
            <a:extLst>
              <a:ext uri="{FF2B5EF4-FFF2-40B4-BE49-F238E27FC236}">
                <a16:creationId xmlns:a16="http://schemas.microsoft.com/office/drawing/2014/main" id="{94E69A0F-97D9-1545-903A-B3C6CCD320A8}"/>
              </a:ext>
            </a:extLst>
          </p:cNvPr>
          <p:cNvPicPr>
            <a:picLocks noChangeAspect="1"/>
          </p:cNvPicPr>
          <p:nvPr/>
        </p:nvPicPr>
        <p:blipFill>
          <a:blip r:embed="rId3"/>
          <a:stretch>
            <a:fillRect/>
          </a:stretch>
        </p:blipFill>
        <p:spPr>
          <a:xfrm>
            <a:off x="859591" y="11916135"/>
            <a:ext cx="12192000" cy="7086600"/>
          </a:xfrm>
          <a:prstGeom prst="rect">
            <a:avLst/>
          </a:prstGeom>
        </p:spPr>
      </p:pic>
      <p:sp>
        <p:nvSpPr>
          <p:cNvPr id="94" name="Oval 93">
            <a:extLst>
              <a:ext uri="{FF2B5EF4-FFF2-40B4-BE49-F238E27FC236}">
                <a16:creationId xmlns:a16="http://schemas.microsoft.com/office/drawing/2014/main" id="{B53E7CFF-A6F2-F041-92B3-B5E787D2491E}"/>
              </a:ext>
            </a:extLst>
          </p:cNvPr>
          <p:cNvSpPr/>
          <p:nvPr/>
        </p:nvSpPr>
        <p:spPr>
          <a:xfrm>
            <a:off x="14173582" y="10812815"/>
            <a:ext cx="1346857" cy="1346857"/>
          </a:xfrm>
          <a:prstGeom prst="ellipse">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50" dirty="0"/>
          </a:p>
        </p:txBody>
      </p:sp>
      <p:sp>
        <p:nvSpPr>
          <p:cNvPr id="95" name="TextBox 94">
            <a:extLst>
              <a:ext uri="{FF2B5EF4-FFF2-40B4-BE49-F238E27FC236}">
                <a16:creationId xmlns:a16="http://schemas.microsoft.com/office/drawing/2014/main" id="{DDE50C6B-866C-364B-BB79-EE87293BD322}"/>
              </a:ext>
            </a:extLst>
          </p:cNvPr>
          <p:cNvSpPr txBox="1"/>
          <p:nvPr/>
        </p:nvSpPr>
        <p:spPr>
          <a:xfrm>
            <a:off x="14495656" y="10753637"/>
            <a:ext cx="606778" cy="1400383"/>
          </a:xfrm>
          <a:prstGeom prst="rect">
            <a:avLst/>
          </a:prstGeom>
          <a:noFill/>
        </p:spPr>
        <p:txBody>
          <a:bodyPr wrap="square" rtlCol="0">
            <a:spAutoFit/>
          </a:bodyPr>
          <a:lstStyle/>
          <a:p>
            <a:r>
              <a:rPr lang="en-US" sz="8500" b="1" dirty="0">
                <a:solidFill>
                  <a:schemeClr val="bg1"/>
                </a:solidFill>
                <a:latin typeface="Franklin Gothic Demi" panose="020B0603020102020204" pitchFamily="34" charset="0"/>
              </a:rPr>
              <a:t>2</a:t>
            </a:r>
          </a:p>
        </p:txBody>
      </p:sp>
      <p:sp>
        <p:nvSpPr>
          <p:cNvPr id="15" name="TextBox 14">
            <a:extLst>
              <a:ext uri="{FF2B5EF4-FFF2-40B4-BE49-F238E27FC236}">
                <a16:creationId xmlns:a16="http://schemas.microsoft.com/office/drawing/2014/main" id="{BF570F1E-102F-8348-BDB5-71B01E38954D}"/>
              </a:ext>
            </a:extLst>
          </p:cNvPr>
          <p:cNvSpPr txBox="1"/>
          <p:nvPr/>
        </p:nvSpPr>
        <p:spPr>
          <a:xfrm>
            <a:off x="16163280" y="10600165"/>
            <a:ext cx="10058135" cy="2215991"/>
          </a:xfrm>
          <a:prstGeom prst="rect">
            <a:avLst/>
          </a:prstGeom>
          <a:noFill/>
        </p:spPr>
        <p:txBody>
          <a:bodyPr wrap="square" rtlCol="0">
            <a:spAutoFit/>
          </a:bodyPr>
          <a:lstStyle/>
          <a:p>
            <a:r>
              <a:rPr lang="en-US" sz="3000" dirty="0">
                <a:latin typeface="Franklin Gothic Medium" panose="020B0603020102020204" pitchFamily="34" charset="0"/>
              </a:rPr>
              <a:t>Enter text here. Describe Technique #2. Pellentesque at nisi eget odio rutrum blandit. Quisque imperdiet lectus eu quam interdum convallis. Maecenas quis nisi pretium, rutrum nisl eget, efficitur est. Cras tristique sollicitudin aliquet.</a:t>
            </a:r>
          </a:p>
          <a:p>
            <a:endParaRPr lang="en-US" dirty="0"/>
          </a:p>
        </p:txBody>
      </p:sp>
      <p:sp>
        <p:nvSpPr>
          <p:cNvPr id="18" name="Rectangle 17">
            <a:extLst>
              <a:ext uri="{FF2B5EF4-FFF2-40B4-BE49-F238E27FC236}">
                <a16:creationId xmlns:a16="http://schemas.microsoft.com/office/drawing/2014/main" id="{B2FB9355-D773-3A42-8CDC-BCEC995F3D1E}"/>
              </a:ext>
            </a:extLst>
          </p:cNvPr>
          <p:cNvSpPr/>
          <p:nvPr/>
        </p:nvSpPr>
        <p:spPr>
          <a:xfrm>
            <a:off x="16153481" y="13173313"/>
            <a:ext cx="10067934" cy="2400657"/>
          </a:xfrm>
          <a:prstGeom prst="rect">
            <a:avLst/>
          </a:prstGeom>
        </p:spPr>
        <p:txBody>
          <a:bodyPr wrap="square">
            <a:spAutoFit/>
          </a:bodyPr>
          <a:lstStyle/>
          <a:p>
            <a:r>
              <a:rPr lang="en-US" sz="3000" dirty="0">
                <a:latin typeface="Franklin Gothic Medium" panose="020B0603020102020204" pitchFamily="34" charset="0"/>
              </a:rPr>
              <a:t>Enter text here. Describe Technique #3. Non pretium mi dignissim. Cras quis pulvinar nisi. Donec in eros orci. Nunc quis pulvinar est. Vivamus sagittis facilisis justo non iaculis. Orci varius natoque penatibus et magnis dis parturient montes, nascetur ridiculus mus. Nulla id bibendum nisl. </a:t>
            </a:r>
            <a:endParaRPr lang="en-US" sz="3000" dirty="0">
              <a:effectLst/>
              <a:latin typeface="Franklin Gothic Medium" panose="020B0603020102020204" pitchFamily="34" charset="0"/>
            </a:endParaRPr>
          </a:p>
        </p:txBody>
      </p:sp>
      <p:sp>
        <p:nvSpPr>
          <p:cNvPr id="20" name="Rectangle 19">
            <a:extLst>
              <a:ext uri="{FF2B5EF4-FFF2-40B4-BE49-F238E27FC236}">
                <a16:creationId xmlns:a16="http://schemas.microsoft.com/office/drawing/2014/main" id="{A51E6FC5-6276-CD41-BB78-E2B4F4FEE593}"/>
              </a:ext>
            </a:extLst>
          </p:cNvPr>
          <p:cNvSpPr/>
          <p:nvPr/>
        </p:nvSpPr>
        <p:spPr>
          <a:xfrm>
            <a:off x="16153480" y="16194514"/>
            <a:ext cx="10067935" cy="1938992"/>
          </a:xfrm>
          <a:prstGeom prst="rect">
            <a:avLst/>
          </a:prstGeom>
        </p:spPr>
        <p:txBody>
          <a:bodyPr wrap="square">
            <a:spAutoFit/>
          </a:bodyPr>
          <a:lstStyle/>
          <a:p>
            <a:r>
              <a:rPr lang="en-US" sz="3000" dirty="0">
                <a:latin typeface="Franklin Gothic Medium" panose="020B0603020102020204" pitchFamily="34" charset="0"/>
              </a:rPr>
              <a:t>Enter text here. Describe Technique #4. Donec placerat commodo enim, vel suscipit ipsum vulputate vel. Fusce finibus turpis eu orci cursus efficitur. Etiam id consequat ipsum. Maecenas tristique purus nec vehicula congue. </a:t>
            </a:r>
            <a:endParaRPr lang="en-US" sz="3000" dirty="0">
              <a:effectLst/>
              <a:latin typeface="Franklin Gothic Medium" panose="020B0603020102020204" pitchFamily="34" charset="0"/>
            </a:endParaRPr>
          </a:p>
        </p:txBody>
      </p:sp>
      <p:sp>
        <p:nvSpPr>
          <p:cNvPr id="96" name="Oval 95">
            <a:extLst>
              <a:ext uri="{FF2B5EF4-FFF2-40B4-BE49-F238E27FC236}">
                <a16:creationId xmlns:a16="http://schemas.microsoft.com/office/drawing/2014/main" id="{1745A8CD-7FF7-904D-BD81-F2CFDD920D8A}"/>
              </a:ext>
            </a:extLst>
          </p:cNvPr>
          <p:cNvSpPr/>
          <p:nvPr/>
        </p:nvSpPr>
        <p:spPr>
          <a:xfrm>
            <a:off x="14176085" y="13602090"/>
            <a:ext cx="1346857" cy="1346857"/>
          </a:xfrm>
          <a:prstGeom prst="ellipse">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50" dirty="0"/>
          </a:p>
        </p:txBody>
      </p:sp>
      <p:sp>
        <p:nvSpPr>
          <p:cNvPr id="97" name="TextBox 96">
            <a:extLst>
              <a:ext uri="{FF2B5EF4-FFF2-40B4-BE49-F238E27FC236}">
                <a16:creationId xmlns:a16="http://schemas.microsoft.com/office/drawing/2014/main" id="{3860326E-98F5-774C-91E9-72ACC549E2D0}"/>
              </a:ext>
            </a:extLst>
          </p:cNvPr>
          <p:cNvSpPr txBox="1"/>
          <p:nvPr/>
        </p:nvSpPr>
        <p:spPr>
          <a:xfrm>
            <a:off x="14476894" y="13564177"/>
            <a:ext cx="606778" cy="1400383"/>
          </a:xfrm>
          <a:prstGeom prst="rect">
            <a:avLst/>
          </a:prstGeom>
          <a:noFill/>
        </p:spPr>
        <p:txBody>
          <a:bodyPr wrap="square" rtlCol="0">
            <a:spAutoFit/>
          </a:bodyPr>
          <a:lstStyle/>
          <a:p>
            <a:r>
              <a:rPr lang="en-US" sz="8500" b="1" dirty="0">
                <a:solidFill>
                  <a:schemeClr val="bg1"/>
                </a:solidFill>
                <a:latin typeface="Franklin Gothic Demi" panose="020B0603020102020204" pitchFamily="34" charset="0"/>
              </a:rPr>
              <a:t>3</a:t>
            </a:r>
          </a:p>
        </p:txBody>
      </p:sp>
      <p:sp>
        <p:nvSpPr>
          <p:cNvPr id="98" name="Oval 97">
            <a:extLst>
              <a:ext uri="{FF2B5EF4-FFF2-40B4-BE49-F238E27FC236}">
                <a16:creationId xmlns:a16="http://schemas.microsoft.com/office/drawing/2014/main" id="{B00DD26E-C449-7245-B723-5FC74B62D809}"/>
              </a:ext>
            </a:extLst>
          </p:cNvPr>
          <p:cNvSpPr/>
          <p:nvPr/>
        </p:nvSpPr>
        <p:spPr>
          <a:xfrm>
            <a:off x="14179904" y="16347254"/>
            <a:ext cx="1346857" cy="1346857"/>
          </a:xfrm>
          <a:prstGeom prst="ellipse">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50" dirty="0"/>
          </a:p>
        </p:txBody>
      </p:sp>
      <p:sp>
        <p:nvSpPr>
          <p:cNvPr id="99" name="TextBox 98">
            <a:extLst>
              <a:ext uri="{FF2B5EF4-FFF2-40B4-BE49-F238E27FC236}">
                <a16:creationId xmlns:a16="http://schemas.microsoft.com/office/drawing/2014/main" id="{4970AF54-CB14-7445-8BEF-C7CE8E5EBD7B}"/>
              </a:ext>
            </a:extLst>
          </p:cNvPr>
          <p:cNvSpPr txBox="1"/>
          <p:nvPr/>
        </p:nvSpPr>
        <p:spPr>
          <a:xfrm>
            <a:off x="14416918" y="16288076"/>
            <a:ext cx="606778" cy="1400383"/>
          </a:xfrm>
          <a:prstGeom prst="rect">
            <a:avLst/>
          </a:prstGeom>
          <a:noFill/>
        </p:spPr>
        <p:txBody>
          <a:bodyPr wrap="square" rtlCol="0">
            <a:spAutoFit/>
          </a:bodyPr>
          <a:lstStyle/>
          <a:p>
            <a:r>
              <a:rPr lang="en-US" sz="8500" b="1" dirty="0">
                <a:solidFill>
                  <a:schemeClr val="bg1"/>
                </a:solidFill>
                <a:latin typeface="Franklin Gothic Demi" panose="020B0603020102020204" pitchFamily="34" charset="0"/>
              </a:rPr>
              <a:t>4</a:t>
            </a:r>
          </a:p>
        </p:txBody>
      </p:sp>
      <p:pic>
        <p:nvPicPr>
          <p:cNvPr id="23" name="Picture 22" descr="A picture containing bird&#10;&#10;Description automatically generated">
            <a:extLst>
              <a:ext uri="{FF2B5EF4-FFF2-40B4-BE49-F238E27FC236}">
                <a16:creationId xmlns:a16="http://schemas.microsoft.com/office/drawing/2014/main" id="{2007CCE3-76E3-754D-B702-CB80006850BB}"/>
              </a:ext>
            </a:extLst>
          </p:cNvPr>
          <p:cNvPicPr>
            <a:picLocks noChangeAspect="1"/>
          </p:cNvPicPr>
          <p:nvPr/>
        </p:nvPicPr>
        <p:blipFill>
          <a:blip r:embed="rId4"/>
          <a:stretch>
            <a:fillRect/>
          </a:stretch>
        </p:blipFill>
        <p:spPr>
          <a:xfrm>
            <a:off x="14041442" y="19166170"/>
            <a:ext cx="12192000" cy="9372600"/>
          </a:xfrm>
          <a:prstGeom prst="rect">
            <a:avLst/>
          </a:prstGeom>
        </p:spPr>
      </p:pic>
      <p:sp>
        <p:nvSpPr>
          <p:cNvPr id="100" name="Rectangle 99">
            <a:extLst>
              <a:ext uri="{FF2B5EF4-FFF2-40B4-BE49-F238E27FC236}">
                <a16:creationId xmlns:a16="http://schemas.microsoft.com/office/drawing/2014/main" id="{C6B28B89-98F6-A34A-B83C-AECA9D23318C}"/>
              </a:ext>
            </a:extLst>
          </p:cNvPr>
          <p:cNvSpPr/>
          <p:nvPr/>
        </p:nvSpPr>
        <p:spPr>
          <a:xfrm>
            <a:off x="27225205" y="12992420"/>
            <a:ext cx="256665" cy="256665"/>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AFCB5B60-D8B8-1943-BE5F-9AB0C69D5CC2}"/>
              </a:ext>
            </a:extLst>
          </p:cNvPr>
          <p:cNvSpPr/>
          <p:nvPr/>
        </p:nvSpPr>
        <p:spPr>
          <a:xfrm>
            <a:off x="27225211" y="13750336"/>
            <a:ext cx="256665" cy="256665"/>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7AFEAADA-D639-F143-B2CB-B3C78DB7DCFF}"/>
              </a:ext>
            </a:extLst>
          </p:cNvPr>
          <p:cNvSpPr/>
          <p:nvPr/>
        </p:nvSpPr>
        <p:spPr>
          <a:xfrm>
            <a:off x="27225205" y="14525837"/>
            <a:ext cx="256665" cy="256665"/>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44E3E3DC-C349-A840-92CD-7D5A56743857}"/>
              </a:ext>
            </a:extLst>
          </p:cNvPr>
          <p:cNvSpPr/>
          <p:nvPr/>
        </p:nvSpPr>
        <p:spPr>
          <a:xfrm>
            <a:off x="27225205" y="15283753"/>
            <a:ext cx="256665" cy="256665"/>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FEA3900E-5E4F-E444-BD64-9C68267B2EF8}"/>
              </a:ext>
            </a:extLst>
          </p:cNvPr>
          <p:cNvSpPr txBox="1"/>
          <p:nvPr/>
        </p:nvSpPr>
        <p:spPr>
          <a:xfrm>
            <a:off x="28033580" y="15681297"/>
            <a:ext cx="11247712" cy="1446550"/>
          </a:xfrm>
          <a:prstGeom prst="rect">
            <a:avLst/>
          </a:prstGeom>
          <a:noFill/>
        </p:spPr>
        <p:txBody>
          <a:bodyPr wrap="square" rtlCol="0">
            <a:spAutoFit/>
          </a:bodyPr>
          <a:lstStyle/>
          <a:p>
            <a:r>
              <a:rPr lang="en-US" sz="4400" dirty="0">
                <a:latin typeface="Franklin Gothic Medium" panose="020B0603020102020204" pitchFamily="34" charset="0"/>
              </a:rPr>
              <a:t>Describe diagram or image #5.</a:t>
            </a:r>
          </a:p>
          <a:p>
            <a:endParaRPr lang="en-US" sz="4400" dirty="0"/>
          </a:p>
        </p:txBody>
      </p:sp>
      <p:sp>
        <p:nvSpPr>
          <p:cNvPr id="105" name="Rectangle 104">
            <a:extLst>
              <a:ext uri="{FF2B5EF4-FFF2-40B4-BE49-F238E27FC236}">
                <a16:creationId xmlns:a16="http://schemas.microsoft.com/office/drawing/2014/main" id="{CDE072BE-5100-2848-84A4-8F7723101BBC}"/>
              </a:ext>
            </a:extLst>
          </p:cNvPr>
          <p:cNvSpPr/>
          <p:nvPr/>
        </p:nvSpPr>
        <p:spPr>
          <a:xfrm>
            <a:off x="27251631" y="15997615"/>
            <a:ext cx="256665" cy="256665"/>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25" descr="A picture containing knife&#10;&#10;Description automatically generated">
            <a:extLst>
              <a:ext uri="{FF2B5EF4-FFF2-40B4-BE49-F238E27FC236}">
                <a16:creationId xmlns:a16="http://schemas.microsoft.com/office/drawing/2014/main" id="{36E95ADA-6C2E-B04E-BC6B-A9B5799627C1}"/>
              </a:ext>
            </a:extLst>
          </p:cNvPr>
          <p:cNvPicPr>
            <a:picLocks noChangeAspect="1"/>
          </p:cNvPicPr>
          <p:nvPr/>
        </p:nvPicPr>
        <p:blipFill>
          <a:blip r:embed="rId5"/>
          <a:stretch>
            <a:fillRect/>
          </a:stretch>
        </p:blipFill>
        <p:spPr>
          <a:xfrm>
            <a:off x="27182009" y="7690094"/>
            <a:ext cx="12192000" cy="4800600"/>
          </a:xfrm>
          <a:prstGeom prst="rect">
            <a:avLst/>
          </a:prstGeom>
        </p:spPr>
      </p:pic>
    </p:spTree>
    <p:extLst>
      <p:ext uri="{BB962C8B-B14F-4D97-AF65-F5344CB8AC3E}">
        <p14:creationId xmlns:p14="http://schemas.microsoft.com/office/powerpoint/2010/main" val="12366825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95684743_IMCI_Pstr_Tmplt_Option_B_44x36" id="{771D7D58-6FB3-7C44-BD42-BF5AC35DB999}" vid="{56DFC3B8-BCA0-D442-A7D8-F81ACA39F6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14300</TotalTime>
  <Words>604</Words>
  <Application>Microsoft Macintosh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Demi</vt:lpstr>
      <vt:lpstr>Franklin Gothic Medium</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Stucki</dc:creator>
  <cp:lastModifiedBy>Lydia Stucki</cp:lastModifiedBy>
  <cp:revision>1</cp:revision>
  <dcterms:created xsi:type="dcterms:W3CDTF">2020-04-20T19:28:21Z</dcterms:created>
  <dcterms:modified xsi:type="dcterms:W3CDTF">2020-04-30T17:48:42Z</dcterms:modified>
</cp:coreProperties>
</file>