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notesMasterIdLst>
    <p:notesMasterId r:id="rId3"/>
  </p:notesMasterIdLst>
  <p:sldIdLst>
    <p:sldId id="256" r:id="rId2"/>
  </p:sldIdLst>
  <p:sldSz cx="40233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26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1B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81"/>
    <p:restoredTop sz="94740"/>
  </p:normalViewPr>
  <p:slideViewPr>
    <p:cSldViewPr snapToGrid="0" snapToObjects="1">
      <p:cViewPr varScale="1">
        <p:scale>
          <a:sx n="34" d="100"/>
          <a:sy n="34" d="100"/>
        </p:scale>
        <p:origin x="280" y="368"/>
      </p:cViewPr>
      <p:guideLst>
        <p:guide orient="horz" pos="10368"/>
        <p:guide pos="126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C25495-FBCF-E64C-9521-3D2E543711EB}" type="datetimeFigureOut">
              <a:rPr lang="en-US" smtClean="0"/>
              <a:t>4/20/20</a:t>
            </a:fld>
            <a:endParaRPr lang="en-US" dirty="0"/>
          </a:p>
        </p:txBody>
      </p:sp>
      <p:sp>
        <p:nvSpPr>
          <p:cNvPr id="4" name="Slide Image Placeholder 3"/>
          <p:cNvSpPr>
            <a:spLocks noGrp="1" noRot="1" noChangeAspect="1"/>
          </p:cNvSpPr>
          <p:nvPr>
            <p:ph type="sldImg" idx="2"/>
          </p:nvPr>
        </p:nvSpPr>
        <p:spPr>
          <a:xfrm>
            <a:off x="1543050" y="1143000"/>
            <a:ext cx="37719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339323-E047-F144-97F4-017E376886B5}" type="slidenum">
              <a:rPr lang="en-US" smtClean="0"/>
              <a:t>‹#›</a:t>
            </a:fld>
            <a:endParaRPr lang="en-US" dirty="0"/>
          </a:p>
        </p:txBody>
      </p:sp>
    </p:spTree>
    <p:extLst>
      <p:ext uri="{BB962C8B-B14F-4D97-AF65-F5344CB8AC3E}">
        <p14:creationId xmlns:p14="http://schemas.microsoft.com/office/powerpoint/2010/main" val="2910149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8339323-E047-F144-97F4-017E376886B5}" type="slidenum">
              <a:rPr lang="en-US" smtClean="0"/>
              <a:t>1</a:t>
            </a:fld>
            <a:endParaRPr lang="en-US" dirty="0"/>
          </a:p>
        </p:txBody>
      </p:sp>
    </p:spTree>
    <p:extLst>
      <p:ext uri="{BB962C8B-B14F-4D97-AF65-F5344CB8AC3E}">
        <p14:creationId xmlns:p14="http://schemas.microsoft.com/office/powerpoint/2010/main" val="1660569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39186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F6B0DD3-5B3D-9B49-8847-E91B32720842}"/>
              </a:ext>
            </a:extLst>
          </p:cNvPr>
          <p:cNvPicPr>
            <a:picLocks noChangeAspect="1"/>
          </p:cNvPicPr>
          <p:nvPr userDrawn="1"/>
        </p:nvPicPr>
        <p:blipFill>
          <a:blip r:embed="rId3"/>
          <a:stretch>
            <a:fillRect/>
          </a:stretch>
        </p:blipFill>
        <p:spPr>
          <a:xfrm>
            <a:off x="32046530" y="30084112"/>
            <a:ext cx="6933772" cy="1901570"/>
          </a:xfrm>
          <a:prstGeom prst="rect">
            <a:avLst/>
          </a:prstGeom>
        </p:spPr>
      </p:pic>
      <p:pic>
        <p:nvPicPr>
          <p:cNvPr id="3" name="Picture 2">
            <a:extLst>
              <a:ext uri="{FF2B5EF4-FFF2-40B4-BE49-F238E27FC236}">
                <a16:creationId xmlns:a16="http://schemas.microsoft.com/office/drawing/2014/main" id="{3CA2C478-DB8E-844B-83A4-BD599D3CF2A6}"/>
              </a:ext>
            </a:extLst>
          </p:cNvPr>
          <p:cNvPicPr>
            <a:picLocks noChangeAspect="1"/>
          </p:cNvPicPr>
          <p:nvPr userDrawn="1"/>
        </p:nvPicPr>
        <p:blipFill>
          <a:blip r:embed="rId4"/>
          <a:stretch>
            <a:fillRect/>
          </a:stretch>
        </p:blipFill>
        <p:spPr>
          <a:xfrm>
            <a:off x="918142" y="29563306"/>
            <a:ext cx="6933772" cy="2422376"/>
          </a:xfrm>
          <a:prstGeom prst="rect">
            <a:avLst/>
          </a:prstGeom>
        </p:spPr>
      </p:pic>
      <p:sp>
        <p:nvSpPr>
          <p:cNvPr id="4" name="TextBox 3">
            <a:extLst>
              <a:ext uri="{FF2B5EF4-FFF2-40B4-BE49-F238E27FC236}">
                <a16:creationId xmlns:a16="http://schemas.microsoft.com/office/drawing/2014/main" id="{8A872EAB-FE3D-934B-B711-ADA8249CA55D}"/>
              </a:ext>
            </a:extLst>
          </p:cNvPr>
          <p:cNvSpPr txBox="1"/>
          <p:nvPr userDrawn="1"/>
        </p:nvSpPr>
        <p:spPr>
          <a:xfrm>
            <a:off x="32046530" y="27618267"/>
            <a:ext cx="7374270" cy="183127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900" b="0" i="0" kern="1200" dirty="0">
                <a:solidFill>
                  <a:schemeClr val="tx1"/>
                </a:solidFill>
                <a:effectLst/>
                <a:latin typeface="Franklin Gothic Medium" panose="020B0603020102020204" pitchFamily="34" charset="0"/>
                <a:ea typeface="+mn-ea"/>
                <a:cs typeface="+mn-cs"/>
              </a:rPr>
              <a:t>Research reported on this poster was supported by the National Institute Of General Medical Sciences of the National Institutes of Health under Award Number P20GM104420. The content is solely the responsibility of the authors and does not necessarily represent the official views of the National Institutes of Health.</a:t>
            </a:r>
          </a:p>
          <a:p>
            <a:endParaRPr lang="en-US" dirty="0"/>
          </a:p>
        </p:txBody>
      </p:sp>
      <p:cxnSp>
        <p:nvCxnSpPr>
          <p:cNvPr id="6" name="Straight Connector 5">
            <a:extLst>
              <a:ext uri="{FF2B5EF4-FFF2-40B4-BE49-F238E27FC236}">
                <a16:creationId xmlns:a16="http://schemas.microsoft.com/office/drawing/2014/main" id="{3CBE84C1-BD68-0E44-B163-D44A5CBB4FBF}"/>
              </a:ext>
            </a:extLst>
          </p:cNvPr>
          <p:cNvCxnSpPr>
            <a:cxnSpLocks/>
          </p:cNvCxnSpPr>
          <p:nvPr userDrawn="1"/>
        </p:nvCxnSpPr>
        <p:spPr>
          <a:xfrm>
            <a:off x="32258000" y="27482797"/>
            <a:ext cx="6553200" cy="0"/>
          </a:xfrm>
          <a:prstGeom prst="line">
            <a:avLst/>
          </a:prstGeom>
          <a:ln w="19050">
            <a:solidFill>
              <a:schemeClr val="bg2">
                <a:lumMod val="7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a:extLst>
              <a:ext uri="{FF2B5EF4-FFF2-40B4-BE49-F238E27FC236}">
                <a16:creationId xmlns:a16="http://schemas.microsoft.com/office/drawing/2014/main" id="{7FD5010D-C6ED-6B4D-858A-E18626081903}"/>
              </a:ext>
            </a:extLst>
          </p:cNvPr>
          <p:cNvCxnSpPr>
            <a:cxnSpLocks/>
          </p:cNvCxnSpPr>
          <p:nvPr userDrawn="1"/>
        </p:nvCxnSpPr>
        <p:spPr>
          <a:xfrm>
            <a:off x="32258000" y="29328533"/>
            <a:ext cx="6553200" cy="0"/>
          </a:xfrm>
          <a:prstGeom prst="line">
            <a:avLst/>
          </a:prstGeom>
          <a:ln w="19050">
            <a:solidFill>
              <a:schemeClr val="bg2">
                <a:lumMod val="75000"/>
              </a:schemeClr>
            </a:solidFill>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3933956917"/>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14898F-95A5-B546-89D5-CE9FC18C318F}"/>
              </a:ext>
            </a:extLst>
          </p:cNvPr>
          <p:cNvSpPr txBox="1"/>
          <p:nvPr/>
        </p:nvSpPr>
        <p:spPr>
          <a:xfrm>
            <a:off x="862373" y="786810"/>
            <a:ext cx="7317344" cy="2605842"/>
          </a:xfrm>
          <a:prstGeom prst="rect">
            <a:avLst/>
          </a:prstGeom>
          <a:noFill/>
        </p:spPr>
        <p:txBody>
          <a:bodyPr wrap="square" rtlCol="0">
            <a:spAutoFit/>
          </a:bodyPr>
          <a:lstStyle/>
          <a:p>
            <a:pPr>
              <a:lnSpc>
                <a:spcPts val="9840"/>
              </a:lnSpc>
            </a:pPr>
            <a:r>
              <a:rPr lang="en-US" sz="9200" b="1" dirty="0">
                <a:latin typeface="Franklin Gothic Demi" panose="020B0603020102020204" pitchFamily="34" charset="0"/>
              </a:rPr>
              <a:t>SHORT MAIN TITLE</a:t>
            </a:r>
          </a:p>
        </p:txBody>
      </p:sp>
      <p:sp>
        <p:nvSpPr>
          <p:cNvPr id="16" name="TextBox 15">
            <a:extLst>
              <a:ext uri="{FF2B5EF4-FFF2-40B4-BE49-F238E27FC236}">
                <a16:creationId xmlns:a16="http://schemas.microsoft.com/office/drawing/2014/main" id="{9F783AF2-CC97-854E-9A77-CBA4E6B4D757}"/>
              </a:ext>
            </a:extLst>
          </p:cNvPr>
          <p:cNvSpPr txBox="1"/>
          <p:nvPr/>
        </p:nvSpPr>
        <p:spPr>
          <a:xfrm>
            <a:off x="841107" y="3701282"/>
            <a:ext cx="7317343" cy="754053"/>
          </a:xfrm>
          <a:prstGeom prst="rect">
            <a:avLst/>
          </a:prstGeom>
          <a:noFill/>
        </p:spPr>
        <p:txBody>
          <a:bodyPr wrap="square" rtlCol="0">
            <a:spAutoFit/>
          </a:bodyPr>
          <a:lstStyle/>
          <a:p>
            <a:r>
              <a:rPr lang="en-US" sz="4300" b="1" dirty="0">
                <a:solidFill>
                  <a:srgbClr val="808080"/>
                </a:solidFill>
                <a:latin typeface="Franklin Gothic Demi" panose="020B0603020102020204" pitchFamily="34" charset="0"/>
              </a:rPr>
              <a:t>PRESENTING AUTHOR</a:t>
            </a:r>
          </a:p>
        </p:txBody>
      </p:sp>
      <p:sp>
        <p:nvSpPr>
          <p:cNvPr id="17" name="TextBox 16">
            <a:extLst>
              <a:ext uri="{FF2B5EF4-FFF2-40B4-BE49-F238E27FC236}">
                <a16:creationId xmlns:a16="http://schemas.microsoft.com/office/drawing/2014/main" id="{26E8D247-BB24-A543-B5A9-A262447928A0}"/>
              </a:ext>
            </a:extLst>
          </p:cNvPr>
          <p:cNvSpPr txBox="1"/>
          <p:nvPr/>
        </p:nvSpPr>
        <p:spPr>
          <a:xfrm>
            <a:off x="841109" y="4476308"/>
            <a:ext cx="7317342" cy="1692771"/>
          </a:xfrm>
          <a:prstGeom prst="rect">
            <a:avLst/>
          </a:prstGeom>
          <a:noFill/>
        </p:spPr>
        <p:txBody>
          <a:bodyPr wrap="square" rtlCol="0">
            <a:spAutoFit/>
          </a:bodyPr>
          <a:lstStyle/>
          <a:p>
            <a:r>
              <a:rPr lang="en-US" sz="4000" b="1" dirty="0">
                <a:latin typeface="Franklin Gothic Demi" panose="020B0603020102020204" pitchFamily="34" charset="0"/>
              </a:rPr>
              <a:t>AUTHOR NAME</a:t>
            </a:r>
            <a:endParaRPr lang="en-US" sz="4000" dirty="0">
              <a:latin typeface="Franklin Gothic Medium" panose="020B0603020102020204" pitchFamily="34" charset="0"/>
            </a:endParaRPr>
          </a:p>
          <a:p>
            <a:r>
              <a:rPr lang="en-US" sz="3000" dirty="0">
                <a:latin typeface="Franklin Gothic Medium" panose="020B0603020102020204" pitchFamily="34" charset="0"/>
              </a:rPr>
              <a:t>Affiliation</a:t>
            </a:r>
          </a:p>
          <a:p>
            <a:r>
              <a:rPr lang="en-US" sz="3000" dirty="0">
                <a:latin typeface="Franklin Gothic Medium" panose="020B0603020102020204" pitchFamily="34" charset="0"/>
              </a:rPr>
              <a:t>Email Address</a:t>
            </a:r>
          </a:p>
        </p:txBody>
      </p:sp>
      <p:sp>
        <p:nvSpPr>
          <p:cNvPr id="19" name="TextBox 18">
            <a:extLst>
              <a:ext uri="{FF2B5EF4-FFF2-40B4-BE49-F238E27FC236}">
                <a16:creationId xmlns:a16="http://schemas.microsoft.com/office/drawing/2014/main" id="{E304706B-EC62-8849-8F91-B3000454F27C}"/>
              </a:ext>
            </a:extLst>
          </p:cNvPr>
          <p:cNvSpPr txBox="1"/>
          <p:nvPr/>
        </p:nvSpPr>
        <p:spPr>
          <a:xfrm>
            <a:off x="798578" y="17950223"/>
            <a:ext cx="7410436" cy="1200329"/>
          </a:xfrm>
          <a:prstGeom prst="rect">
            <a:avLst/>
          </a:prstGeom>
          <a:noFill/>
        </p:spPr>
        <p:txBody>
          <a:bodyPr wrap="square" rtlCol="0">
            <a:spAutoFit/>
          </a:bodyPr>
          <a:lstStyle/>
          <a:p>
            <a:r>
              <a:rPr lang="en-US" sz="7200" b="1" dirty="0">
                <a:solidFill>
                  <a:srgbClr val="808080"/>
                </a:solidFill>
                <a:latin typeface="Franklin Gothic Demi" panose="020B0603020102020204" pitchFamily="34" charset="0"/>
              </a:rPr>
              <a:t>INTRO</a:t>
            </a:r>
          </a:p>
        </p:txBody>
      </p:sp>
      <p:sp>
        <p:nvSpPr>
          <p:cNvPr id="2" name="Rectangle 1">
            <a:extLst>
              <a:ext uri="{FF2B5EF4-FFF2-40B4-BE49-F238E27FC236}">
                <a16:creationId xmlns:a16="http://schemas.microsoft.com/office/drawing/2014/main" id="{240D675D-0415-2345-836F-B2B4206DC333}"/>
              </a:ext>
            </a:extLst>
          </p:cNvPr>
          <p:cNvSpPr/>
          <p:nvPr/>
        </p:nvSpPr>
        <p:spPr>
          <a:xfrm>
            <a:off x="9152709" y="914400"/>
            <a:ext cx="21945600" cy="31089600"/>
          </a:xfrm>
          <a:prstGeom prst="rect">
            <a:avLst/>
          </a:prstGeom>
          <a:solidFill>
            <a:srgbClr val="F1B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462440F8-601F-0A42-9D2D-DEB449F73556}"/>
              </a:ext>
            </a:extLst>
          </p:cNvPr>
          <p:cNvSpPr txBox="1"/>
          <p:nvPr/>
        </p:nvSpPr>
        <p:spPr>
          <a:xfrm>
            <a:off x="10809952" y="3244782"/>
            <a:ext cx="19183305" cy="8371523"/>
          </a:xfrm>
          <a:prstGeom prst="rect">
            <a:avLst/>
          </a:prstGeom>
          <a:noFill/>
        </p:spPr>
        <p:txBody>
          <a:bodyPr wrap="square" rtlCol="0">
            <a:spAutoFit/>
          </a:bodyPr>
          <a:lstStyle/>
          <a:p>
            <a:r>
              <a:rPr lang="en-US" sz="13000" b="1" dirty="0">
                <a:latin typeface="Franklin Gothic Heavy" panose="020B0603020102020204" pitchFamily="34" charset="0"/>
              </a:rPr>
              <a:t>Main finding </a:t>
            </a:r>
            <a:r>
              <a:rPr lang="en-US" sz="13000" dirty="0">
                <a:latin typeface="Franklin Gothic Medium" panose="020B0603020102020204" pitchFamily="34" charset="0"/>
              </a:rPr>
              <a:t>goes here, translated into </a:t>
            </a:r>
            <a:r>
              <a:rPr lang="en-US" sz="13000" b="1" dirty="0">
                <a:latin typeface="Franklin Gothic Heavy" panose="020B0603020102020204" pitchFamily="34" charset="0"/>
              </a:rPr>
              <a:t>plain english</a:t>
            </a:r>
            <a:r>
              <a:rPr lang="en-US" sz="13000" dirty="0">
                <a:latin typeface="Franklin Gothic Medium" panose="020B0603020102020204" pitchFamily="34" charset="0"/>
              </a:rPr>
              <a:t>. </a:t>
            </a:r>
            <a:r>
              <a:rPr lang="en-US" sz="13000" b="1" dirty="0">
                <a:latin typeface="Franklin Gothic Heavy" panose="020B0603020102020204" pitchFamily="34" charset="0"/>
              </a:rPr>
              <a:t>Emphasize</a:t>
            </a:r>
            <a:r>
              <a:rPr lang="en-US" sz="13000" dirty="0">
                <a:latin typeface="Franklin Gothic Medium" panose="020B0603020102020204" pitchFamily="34" charset="0"/>
              </a:rPr>
              <a:t> the important words.</a:t>
            </a:r>
          </a:p>
          <a:p>
            <a:endParaRPr lang="en-US" dirty="0"/>
          </a:p>
        </p:txBody>
      </p:sp>
      <p:sp>
        <p:nvSpPr>
          <p:cNvPr id="4" name="TextBox 3">
            <a:extLst>
              <a:ext uri="{FF2B5EF4-FFF2-40B4-BE49-F238E27FC236}">
                <a16:creationId xmlns:a16="http://schemas.microsoft.com/office/drawing/2014/main" id="{025F9651-8888-B24A-9511-0BE2AE5B930F}"/>
              </a:ext>
            </a:extLst>
          </p:cNvPr>
          <p:cNvSpPr txBox="1"/>
          <p:nvPr/>
        </p:nvSpPr>
        <p:spPr>
          <a:xfrm>
            <a:off x="10590461" y="27915093"/>
            <a:ext cx="19183305" cy="2862322"/>
          </a:xfrm>
          <a:prstGeom prst="rect">
            <a:avLst/>
          </a:prstGeom>
          <a:noFill/>
        </p:spPr>
        <p:txBody>
          <a:bodyPr wrap="square" rtlCol="0">
            <a:spAutoFit/>
          </a:bodyPr>
          <a:lstStyle/>
          <a:p>
            <a:r>
              <a:rPr lang="en-US" sz="8000" dirty="0">
                <a:latin typeface="Franklin Gothic Medium" panose="020B0603020102020204" pitchFamily="34" charset="0"/>
              </a:rPr>
              <a:t>Full paper can be found here:</a:t>
            </a:r>
          </a:p>
          <a:p>
            <a:r>
              <a:rPr lang="en-US" sz="10000" b="1" dirty="0">
                <a:latin typeface="Franklin Gothic Heavy" panose="020B0603020102020204" pitchFamily="34" charset="0"/>
              </a:rPr>
              <a:t>website.com</a:t>
            </a:r>
          </a:p>
        </p:txBody>
      </p:sp>
      <p:sp>
        <p:nvSpPr>
          <p:cNvPr id="45" name="TextBox 44">
            <a:extLst>
              <a:ext uri="{FF2B5EF4-FFF2-40B4-BE49-F238E27FC236}">
                <a16:creationId xmlns:a16="http://schemas.microsoft.com/office/drawing/2014/main" id="{3FFDAF09-981C-0F46-BA48-46E32EF5BD54}"/>
              </a:ext>
            </a:extLst>
          </p:cNvPr>
          <p:cNvSpPr txBox="1"/>
          <p:nvPr/>
        </p:nvSpPr>
        <p:spPr>
          <a:xfrm>
            <a:off x="841107" y="6406287"/>
            <a:ext cx="7317341" cy="754053"/>
          </a:xfrm>
          <a:prstGeom prst="rect">
            <a:avLst/>
          </a:prstGeom>
          <a:noFill/>
        </p:spPr>
        <p:txBody>
          <a:bodyPr wrap="square" rtlCol="0">
            <a:spAutoFit/>
          </a:bodyPr>
          <a:lstStyle/>
          <a:p>
            <a:r>
              <a:rPr lang="en-US" sz="4300" b="1" dirty="0">
                <a:solidFill>
                  <a:srgbClr val="808080"/>
                </a:solidFill>
                <a:latin typeface="Franklin Gothic Demi" panose="020B0603020102020204" pitchFamily="34" charset="0"/>
              </a:rPr>
              <a:t>COLLABORATING AUTHORS</a:t>
            </a:r>
          </a:p>
        </p:txBody>
      </p:sp>
      <p:sp>
        <p:nvSpPr>
          <p:cNvPr id="49" name="TextBox 48">
            <a:extLst>
              <a:ext uri="{FF2B5EF4-FFF2-40B4-BE49-F238E27FC236}">
                <a16:creationId xmlns:a16="http://schemas.microsoft.com/office/drawing/2014/main" id="{7AC77FC0-1C8F-4741-8EB8-2E6FB42ABE89}"/>
              </a:ext>
            </a:extLst>
          </p:cNvPr>
          <p:cNvSpPr txBox="1"/>
          <p:nvPr/>
        </p:nvSpPr>
        <p:spPr>
          <a:xfrm>
            <a:off x="847227" y="7183847"/>
            <a:ext cx="7340517" cy="1631216"/>
          </a:xfrm>
          <a:prstGeom prst="rect">
            <a:avLst/>
          </a:prstGeom>
          <a:noFill/>
        </p:spPr>
        <p:txBody>
          <a:bodyPr wrap="square" rtlCol="0">
            <a:spAutoFit/>
          </a:bodyPr>
          <a:lstStyle/>
          <a:p>
            <a:r>
              <a:rPr lang="en-US" sz="4000" b="1" dirty="0">
                <a:latin typeface="Franklin Gothic Demi" panose="020B0603020102020204" pitchFamily="34" charset="0"/>
              </a:rPr>
              <a:t>AUTHOR NAME</a:t>
            </a:r>
            <a:endParaRPr lang="en-US" sz="4000" dirty="0">
              <a:latin typeface="Franklin Gothic Medium" panose="020B0603020102020204" pitchFamily="34" charset="0"/>
            </a:endParaRPr>
          </a:p>
          <a:p>
            <a:r>
              <a:rPr lang="en-US" sz="3000" dirty="0">
                <a:latin typeface="Franklin Gothic Medium" panose="020B0603020102020204" pitchFamily="34" charset="0"/>
              </a:rPr>
              <a:t>Affiliation</a:t>
            </a:r>
          </a:p>
          <a:p>
            <a:r>
              <a:rPr lang="en-US" sz="3000" dirty="0">
                <a:latin typeface="Franklin Gothic Medium" panose="020B0603020102020204" pitchFamily="34" charset="0"/>
              </a:rPr>
              <a:t>Email Address</a:t>
            </a:r>
          </a:p>
        </p:txBody>
      </p:sp>
      <p:sp>
        <p:nvSpPr>
          <p:cNvPr id="51" name="TextBox 50">
            <a:extLst>
              <a:ext uri="{FF2B5EF4-FFF2-40B4-BE49-F238E27FC236}">
                <a16:creationId xmlns:a16="http://schemas.microsoft.com/office/drawing/2014/main" id="{E5947CAA-2F85-5A4B-B0D4-5B8905321F99}"/>
              </a:ext>
            </a:extLst>
          </p:cNvPr>
          <p:cNvSpPr txBox="1"/>
          <p:nvPr/>
        </p:nvSpPr>
        <p:spPr>
          <a:xfrm>
            <a:off x="841108" y="8925917"/>
            <a:ext cx="7315200" cy="1631216"/>
          </a:xfrm>
          <a:prstGeom prst="rect">
            <a:avLst/>
          </a:prstGeom>
          <a:noFill/>
        </p:spPr>
        <p:txBody>
          <a:bodyPr wrap="square" rtlCol="0">
            <a:spAutoFit/>
          </a:bodyPr>
          <a:lstStyle/>
          <a:p>
            <a:r>
              <a:rPr lang="en-US" sz="4000" b="1" dirty="0">
                <a:latin typeface="Franklin Gothic Demi" panose="020B0603020102020204" pitchFamily="34" charset="0"/>
              </a:rPr>
              <a:t>AUTHOR NAME</a:t>
            </a:r>
            <a:endParaRPr lang="en-US" sz="4000" dirty="0">
              <a:latin typeface="Franklin Gothic Medium" panose="020B0603020102020204" pitchFamily="34" charset="0"/>
            </a:endParaRPr>
          </a:p>
          <a:p>
            <a:r>
              <a:rPr lang="en-US" sz="3000" dirty="0">
                <a:latin typeface="Franklin Gothic Medium" panose="020B0603020102020204" pitchFamily="34" charset="0"/>
              </a:rPr>
              <a:t>Affiliation</a:t>
            </a:r>
          </a:p>
          <a:p>
            <a:r>
              <a:rPr lang="en-US" sz="3000" dirty="0">
                <a:latin typeface="Franklin Gothic Medium" panose="020B0603020102020204" pitchFamily="34" charset="0"/>
              </a:rPr>
              <a:t>Email Address</a:t>
            </a:r>
          </a:p>
        </p:txBody>
      </p:sp>
      <p:sp>
        <p:nvSpPr>
          <p:cNvPr id="6" name="TextBox 5">
            <a:extLst>
              <a:ext uri="{FF2B5EF4-FFF2-40B4-BE49-F238E27FC236}">
                <a16:creationId xmlns:a16="http://schemas.microsoft.com/office/drawing/2014/main" id="{261380D0-DC88-AD4C-A83D-C4F3629B5770}"/>
              </a:ext>
            </a:extLst>
          </p:cNvPr>
          <p:cNvSpPr txBox="1"/>
          <p:nvPr/>
        </p:nvSpPr>
        <p:spPr>
          <a:xfrm>
            <a:off x="798577" y="19175028"/>
            <a:ext cx="7385477" cy="4985980"/>
          </a:xfrm>
          <a:prstGeom prst="rect">
            <a:avLst/>
          </a:prstGeom>
          <a:noFill/>
        </p:spPr>
        <p:txBody>
          <a:bodyPr wrap="square" rtlCol="0">
            <a:spAutoFit/>
          </a:bodyPr>
          <a:lstStyle/>
          <a:p>
            <a:r>
              <a:rPr lang="en-US" sz="3000" dirty="0">
                <a:latin typeface="Franklin Gothic Medium" panose="020B0603020102020204" pitchFamily="34" charset="0"/>
              </a:rPr>
              <a:t>Enter text here. Your introduction should place your work in context of a larger body of research. Why is it important? You want to motivate the reader to continue reading. Introduce the research model system you used. Aenean nec velit sed nibh viverra egestas. Pellentesque at nisi eget odio rutrum blandit. Etiam eu mauris in libero efficitur interdum. Pellentesque malesuada tortor et dui laoreet. </a:t>
            </a:r>
          </a:p>
          <a:p>
            <a:endParaRPr lang="en-US" dirty="0"/>
          </a:p>
        </p:txBody>
      </p:sp>
      <p:sp>
        <p:nvSpPr>
          <p:cNvPr id="52" name="TextBox 51">
            <a:extLst>
              <a:ext uri="{FF2B5EF4-FFF2-40B4-BE49-F238E27FC236}">
                <a16:creationId xmlns:a16="http://schemas.microsoft.com/office/drawing/2014/main" id="{14595559-26C4-6E4B-A2F0-85C5A7F61553}"/>
              </a:ext>
            </a:extLst>
          </p:cNvPr>
          <p:cNvSpPr txBox="1"/>
          <p:nvPr/>
        </p:nvSpPr>
        <p:spPr>
          <a:xfrm>
            <a:off x="798577" y="24329459"/>
            <a:ext cx="7389167" cy="1200329"/>
          </a:xfrm>
          <a:prstGeom prst="rect">
            <a:avLst/>
          </a:prstGeom>
          <a:noFill/>
        </p:spPr>
        <p:txBody>
          <a:bodyPr wrap="square" rtlCol="0">
            <a:spAutoFit/>
          </a:bodyPr>
          <a:lstStyle/>
          <a:p>
            <a:r>
              <a:rPr lang="en-US" sz="7200" b="1" dirty="0">
                <a:solidFill>
                  <a:srgbClr val="808080"/>
                </a:solidFill>
                <a:latin typeface="Franklin Gothic Demi" panose="020B0603020102020204" pitchFamily="34" charset="0"/>
              </a:rPr>
              <a:t>METHODS</a:t>
            </a:r>
          </a:p>
        </p:txBody>
      </p:sp>
      <p:sp>
        <p:nvSpPr>
          <p:cNvPr id="44" name="TextBox 43">
            <a:extLst>
              <a:ext uri="{FF2B5EF4-FFF2-40B4-BE49-F238E27FC236}">
                <a16:creationId xmlns:a16="http://schemas.microsoft.com/office/drawing/2014/main" id="{D99BE897-9451-D34C-90EC-0AF0F4FCB2EF}"/>
              </a:ext>
            </a:extLst>
          </p:cNvPr>
          <p:cNvSpPr txBox="1"/>
          <p:nvPr/>
        </p:nvSpPr>
        <p:spPr>
          <a:xfrm>
            <a:off x="31855636" y="623060"/>
            <a:ext cx="7450821" cy="1200329"/>
          </a:xfrm>
          <a:prstGeom prst="rect">
            <a:avLst/>
          </a:prstGeom>
          <a:noFill/>
        </p:spPr>
        <p:txBody>
          <a:bodyPr wrap="square" rtlCol="0">
            <a:spAutoFit/>
          </a:bodyPr>
          <a:lstStyle/>
          <a:p>
            <a:r>
              <a:rPr lang="en-US" sz="7200" b="1" dirty="0">
                <a:solidFill>
                  <a:srgbClr val="808080"/>
                </a:solidFill>
                <a:latin typeface="Franklin Gothic Demi" panose="020B0603020102020204" pitchFamily="34" charset="0"/>
              </a:rPr>
              <a:t>RESULTS</a:t>
            </a:r>
          </a:p>
        </p:txBody>
      </p:sp>
      <p:sp>
        <p:nvSpPr>
          <p:cNvPr id="47" name="TextBox 46">
            <a:extLst>
              <a:ext uri="{FF2B5EF4-FFF2-40B4-BE49-F238E27FC236}">
                <a16:creationId xmlns:a16="http://schemas.microsoft.com/office/drawing/2014/main" id="{5892125E-1880-7A47-8897-F5A3168B6D09}"/>
              </a:ext>
            </a:extLst>
          </p:cNvPr>
          <p:cNvSpPr txBox="1"/>
          <p:nvPr/>
        </p:nvSpPr>
        <p:spPr>
          <a:xfrm>
            <a:off x="31923367" y="19091645"/>
            <a:ext cx="7369201" cy="1200329"/>
          </a:xfrm>
          <a:prstGeom prst="rect">
            <a:avLst/>
          </a:prstGeom>
          <a:noFill/>
        </p:spPr>
        <p:txBody>
          <a:bodyPr wrap="square" rtlCol="0">
            <a:spAutoFit/>
          </a:bodyPr>
          <a:lstStyle/>
          <a:p>
            <a:r>
              <a:rPr lang="en-US" sz="7200" b="1" dirty="0">
                <a:solidFill>
                  <a:srgbClr val="808080"/>
                </a:solidFill>
                <a:latin typeface="Franklin Gothic Demi" panose="020B0603020102020204" pitchFamily="34" charset="0"/>
              </a:rPr>
              <a:t>SUMMARY</a:t>
            </a:r>
          </a:p>
        </p:txBody>
      </p:sp>
      <p:sp>
        <p:nvSpPr>
          <p:cNvPr id="57" name="TextBox 56">
            <a:extLst>
              <a:ext uri="{FF2B5EF4-FFF2-40B4-BE49-F238E27FC236}">
                <a16:creationId xmlns:a16="http://schemas.microsoft.com/office/drawing/2014/main" id="{4CC58F3A-ACB4-9E44-9916-C62D49A16F17}"/>
              </a:ext>
            </a:extLst>
          </p:cNvPr>
          <p:cNvSpPr txBox="1"/>
          <p:nvPr/>
        </p:nvSpPr>
        <p:spPr>
          <a:xfrm>
            <a:off x="31855636" y="9920188"/>
            <a:ext cx="7450821" cy="1200329"/>
          </a:xfrm>
          <a:prstGeom prst="rect">
            <a:avLst/>
          </a:prstGeom>
          <a:noFill/>
        </p:spPr>
        <p:txBody>
          <a:bodyPr wrap="square" rtlCol="0">
            <a:spAutoFit/>
          </a:bodyPr>
          <a:lstStyle/>
          <a:p>
            <a:r>
              <a:rPr lang="en-US" sz="7200" b="1" dirty="0">
                <a:solidFill>
                  <a:srgbClr val="808080"/>
                </a:solidFill>
                <a:latin typeface="Franklin Gothic Demi" panose="020B0603020102020204" pitchFamily="34" charset="0"/>
              </a:rPr>
              <a:t>DISCUSSION</a:t>
            </a:r>
          </a:p>
        </p:txBody>
      </p:sp>
      <p:sp>
        <p:nvSpPr>
          <p:cNvPr id="63" name="TextBox 62">
            <a:extLst>
              <a:ext uri="{FF2B5EF4-FFF2-40B4-BE49-F238E27FC236}">
                <a16:creationId xmlns:a16="http://schemas.microsoft.com/office/drawing/2014/main" id="{9AA68521-E78F-824E-A6EE-7062094BDB9E}"/>
              </a:ext>
            </a:extLst>
          </p:cNvPr>
          <p:cNvSpPr txBox="1"/>
          <p:nvPr/>
        </p:nvSpPr>
        <p:spPr>
          <a:xfrm>
            <a:off x="31907093" y="11107343"/>
            <a:ext cx="7385477" cy="7755969"/>
          </a:xfrm>
          <a:prstGeom prst="rect">
            <a:avLst/>
          </a:prstGeom>
          <a:noFill/>
        </p:spPr>
        <p:txBody>
          <a:bodyPr wrap="square" rtlCol="0">
            <a:spAutoFit/>
          </a:bodyPr>
          <a:lstStyle/>
          <a:p>
            <a:r>
              <a:rPr lang="en-US" sz="3000" dirty="0">
                <a:latin typeface="Franklin Gothic Medium" panose="020B0603020102020204" pitchFamily="34" charset="0"/>
              </a:rPr>
              <a:t>Enter text here. Describe result 1, describe result 2, etc. Figure 1 shows (describe your results to the reader in conversational language). What is your take-home point? Aenean nec velit sed nibh viverra egestas. Pellentesque at nisi eget odio rutrum blandit. Quisque imperdiet lectus eu quam interdum convallis. Lorem ipsum dolor sit amet, consectetur adipiscing elit. Etiam eu mauris in libero efficitur interdum. Pellentesque malesuada tortor et dui laoreet, ut tincidunt libero posuere. Duis fringilla ornare orci, nec rutrum erat dictum quis. Integer mollis, magna ac sollicitudin fringilla, lacus sem vehicula sem, eget dignissim arcu lacus a urna.  </a:t>
            </a:r>
          </a:p>
          <a:p>
            <a:endParaRPr lang="en-US" dirty="0"/>
          </a:p>
        </p:txBody>
      </p:sp>
      <p:sp>
        <p:nvSpPr>
          <p:cNvPr id="64" name="TextBox 63">
            <a:extLst>
              <a:ext uri="{FF2B5EF4-FFF2-40B4-BE49-F238E27FC236}">
                <a16:creationId xmlns:a16="http://schemas.microsoft.com/office/drawing/2014/main" id="{6BB2C282-E05E-A245-9ECF-B3A5BF8BBDEF}"/>
              </a:ext>
            </a:extLst>
          </p:cNvPr>
          <p:cNvSpPr txBox="1"/>
          <p:nvPr/>
        </p:nvSpPr>
        <p:spPr>
          <a:xfrm>
            <a:off x="31920980" y="20298546"/>
            <a:ext cx="7369202" cy="6832640"/>
          </a:xfrm>
          <a:prstGeom prst="rect">
            <a:avLst/>
          </a:prstGeom>
          <a:noFill/>
        </p:spPr>
        <p:txBody>
          <a:bodyPr wrap="square" rtlCol="0">
            <a:spAutoFit/>
          </a:bodyPr>
          <a:lstStyle/>
          <a:p>
            <a:r>
              <a:rPr lang="en-US" sz="3000" dirty="0">
                <a:latin typeface="Franklin Gothic Medium" panose="020B0603020102020204" pitchFamily="34" charset="0"/>
              </a:rPr>
              <a:t>Enter text here. Highlight your important findings. Discuss future direction(s) or possible outcomes of the project or research. Lorem ipsum dolor sit amet, consectetur adipiscing elit.Fusce maximus ante pellentesque nulla semper placerat. Fusce molestie lectus id quam ullamcorper, eu consectetur libero pellentesque. Phasellus sit amet fringilla neque, ac feugiat nisl. Aenean nec velit sed nibh viverra egestas. Maecenas quis nisi pretium, rutrum nisl eget, efficitur est. Fusce molestie lectus id quam ullamcorper, eu consectetur libero pellentesque. </a:t>
            </a:r>
          </a:p>
          <a:p>
            <a:endParaRPr lang="en-US" dirty="0"/>
          </a:p>
        </p:txBody>
      </p:sp>
      <p:sp>
        <p:nvSpPr>
          <p:cNvPr id="68" name="Rectangle 67">
            <a:extLst>
              <a:ext uri="{FF2B5EF4-FFF2-40B4-BE49-F238E27FC236}">
                <a16:creationId xmlns:a16="http://schemas.microsoft.com/office/drawing/2014/main" id="{506065CE-220D-1E4C-AEFC-C07F7FCA518D}"/>
              </a:ext>
            </a:extLst>
          </p:cNvPr>
          <p:cNvSpPr/>
          <p:nvPr/>
        </p:nvSpPr>
        <p:spPr>
          <a:xfrm>
            <a:off x="32042004" y="6976085"/>
            <a:ext cx="182129" cy="182129"/>
          </a:xfrm>
          <a:prstGeom prst="rect">
            <a:avLst/>
          </a:prstGeom>
          <a:solidFill>
            <a:srgbClr val="F1B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7D9774FC-D67D-3042-B97F-2798530209E2}"/>
              </a:ext>
            </a:extLst>
          </p:cNvPr>
          <p:cNvSpPr/>
          <p:nvPr/>
        </p:nvSpPr>
        <p:spPr>
          <a:xfrm>
            <a:off x="32042010" y="7724574"/>
            <a:ext cx="182129" cy="182129"/>
          </a:xfrm>
          <a:prstGeom prst="rect">
            <a:avLst/>
          </a:prstGeom>
          <a:solidFill>
            <a:srgbClr val="F1B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70E219F3-F539-6140-AA8F-CFCD1EA90D36}"/>
              </a:ext>
            </a:extLst>
          </p:cNvPr>
          <p:cNvSpPr/>
          <p:nvPr/>
        </p:nvSpPr>
        <p:spPr>
          <a:xfrm>
            <a:off x="32042004" y="8444782"/>
            <a:ext cx="182129" cy="182129"/>
          </a:xfrm>
          <a:prstGeom prst="rect">
            <a:avLst/>
          </a:prstGeom>
          <a:solidFill>
            <a:srgbClr val="F1B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2574FF50-4580-084E-BF09-4B59A1F4ADC6}"/>
              </a:ext>
            </a:extLst>
          </p:cNvPr>
          <p:cNvSpPr/>
          <p:nvPr/>
        </p:nvSpPr>
        <p:spPr>
          <a:xfrm>
            <a:off x="32042004" y="9155563"/>
            <a:ext cx="182129" cy="182129"/>
          </a:xfrm>
          <a:prstGeom prst="rect">
            <a:avLst/>
          </a:prstGeom>
          <a:solidFill>
            <a:srgbClr val="F1B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Box 71">
            <a:extLst>
              <a:ext uri="{FF2B5EF4-FFF2-40B4-BE49-F238E27FC236}">
                <a16:creationId xmlns:a16="http://schemas.microsoft.com/office/drawing/2014/main" id="{1F1B1AB0-31DC-6E45-9FF8-9CABCD0EB6BE}"/>
              </a:ext>
            </a:extLst>
          </p:cNvPr>
          <p:cNvSpPr txBox="1"/>
          <p:nvPr/>
        </p:nvSpPr>
        <p:spPr>
          <a:xfrm>
            <a:off x="32351316" y="6750427"/>
            <a:ext cx="6941254" cy="861774"/>
          </a:xfrm>
          <a:prstGeom prst="rect">
            <a:avLst/>
          </a:prstGeom>
          <a:noFill/>
        </p:spPr>
        <p:txBody>
          <a:bodyPr wrap="square" rtlCol="0">
            <a:spAutoFit/>
          </a:bodyPr>
          <a:lstStyle/>
          <a:p>
            <a:r>
              <a:rPr lang="en-US" sz="3200" dirty="0">
                <a:latin typeface="Franklin Gothic Medium" panose="020B0603020102020204" pitchFamily="34" charset="0"/>
              </a:rPr>
              <a:t>Describe diagram or image #1.</a:t>
            </a:r>
          </a:p>
          <a:p>
            <a:endParaRPr lang="en-US" dirty="0"/>
          </a:p>
        </p:txBody>
      </p:sp>
      <p:sp>
        <p:nvSpPr>
          <p:cNvPr id="73" name="TextBox 72">
            <a:extLst>
              <a:ext uri="{FF2B5EF4-FFF2-40B4-BE49-F238E27FC236}">
                <a16:creationId xmlns:a16="http://schemas.microsoft.com/office/drawing/2014/main" id="{A0009B64-A141-BA42-A203-4ED77E750577}"/>
              </a:ext>
            </a:extLst>
          </p:cNvPr>
          <p:cNvSpPr txBox="1"/>
          <p:nvPr/>
        </p:nvSpPr>
        <p:spPr>
          <a:xfrm>
            <a:off x="32351315" y="7430242"/>
            <a:ext cx="6941253" cy="984885"/>
          </a:xfrm>
          <a:prstGeom prst="rect">
            <a:avLst/>
          </a:prstGeom>
          <a:noFill/>
        </p:spPr>
        <p:txBody>
          <a:bodyPr wrap="square" rtlCol="0">
            <a:spAutoFit/>
          </a:bodyPr>
          <a:lstStyle/>
          <a:p>
            <a:r>
              <a:rPr lang="en-US" sz="3200" dirty="0">
                <a:latin typeface="Franklin Gothic Medium" panose="020B0603020102020204" pitchFamily="34" charset="0"/>
              </a:rPr>
              <a:t>Describe diagram or image #2</a:t>
            </a:r>
            <a:r>
              <a:rPr lang="en-US" sz="4000" dirty="0">
                <a:latin typeface="Franklin Gothic Medium" panose="020B0603020102020204" pitchFamily="34" charset="0"/>
              </a:rPr>
              <a:t>.</a:t>
            </a:r>
          </a:p>
          <a:p>
            <a:endParaRPr lang="en-US" dirty="0"/>
          </a:p>
        </p:txBody>
      </p:sp>
      <p:sp>
        <p:nvSpPr>
          <p:cNvPr id="74" name="TextBox 73">
            <a:extLst>
              <a:ext uri="{FF2B5EF4-FFF2-40B4-BE49-F238E27FC236}">
                <a16:creationId xmlns:a16="http://schemas.microsoft.com/office/drawing/2014/main" id="{11E86401-536A-8745-85B3-589DDFE46968}"/>
              </a:ext>
            </a:extLst>
          </p:cNvPr>
          <p:cNvSpPr txBox="1"/>
          <p:nvPr/>
        </p:nvSpPr>
        <p:spPr>
          <a:xfrm>
            <a:off x="32351316" y="8209004"/>
            <a:ext cx="6941252" cy="861774"/>
          </a:xfrm>
          <a:prstGeom prst="rect">
            <a:avLst/>
          </a:prstGeom>
          <a:noFill/>
        </p:spPr>
        <p:txBody>
          <a:bodyPr wrap="square" rtlCol="0">
            <a:spAutoFit/>
          </a:bodyPr>
          <a:lstStyle/>
          <a:p>
            <a:r>
              <a:rPr lang="en-US" sz="3200" dirty="0">
                <a:latin typeface="Franklin Gothic Medium" panose="020B0603020102020204" pitchFamily="34" charset="0"/>
              </a:rPr>
              <a:t>Describe diagram or image #3.</a:t>
            </a:r>
          </a:p>
          <a:p>
            <a:endParaRPr lang="en-US" dirty="0"/>
          </a:p>
        </p:txBody>
      </p:sp>
      <p:sp>
        <p:nvSpPr>
          <p:cNvPr id="75" name="TextBox 74">
            <a:extLst>
              <a:ext uri="{FF2B5EF4-FFF2-40B4-BE49-F238E27FC236}">
                <a16:creationId xmlns:a16="http://schemas.microsoft.com/office/drawing/2014/main" id="{29D496C3-D00F-444E-A6ED-BC7138C877AE}"/>
              </a:ext>
            </a:extLst>
          </p:cNvPr>
          <p:cNvSpPr txBox="1"/>
          <p:nvPr/>
        </p:nvSpPr>
        <p:spPr>
          <a:xfrm>
            <a:off x="32351316" y="8931362"/>
            <a:ext cx="6941252" cy="861774"/>
          </a:xfrm>
          <a:prstGeom prst="rect">
            <a:avLst/>
          </a:prstGeom>
          <a:noFill/>
        </p:spPr>
        <p:txBody>
          <a:bodyPr wrap="square" rtlCol="0">
            <a:spAutoFit/>
          </a:bodyPr>
          <a:lstStyle/>
          <a:p>
            <a:r>
              <a:rPr lang="en-US" sz="3200" dirty="0">
                <a:latin typeface="Franklin Gothic Medium" panose="020B0603020102020204" pitchFamily="34" charset="0"/>
              </a:rPr>
              <a:t>Describe diagram or image #4.</a:t>
            </a:r>
          </a:p>
          <a:p>
            <a:endParaRPr lang="en-US" dirty="0"/>
          </a:p>
        </p:txBody>
      </p:sp>
      <p:pic>
        <p:nvPicPr>
          <p:cNvPr id="28" name="Picture 27" descr="A close up of a logo&#10;&#10;Description automatically generated">
            <a:extLst>
              <a:ext uri="{FF2B5EF4-FFF2-40B4-BE49-F238E27FC236}">
                <a16:creationId xmlns:a16="http://schemas.microsoft.com/office/drawing/2014/main" id="{655A7784-590B-B649-8845-1F81304634E7}"/>
              </a:ext>
            </a:extLst>
          </p:cNvPr>
          <p:cNvPicPr>
            <a:picLocks noChangeAspect="1"/>
          </p:cNvPicPr>
          <p:nvPr/>
        </p:nvPicPr>
        <p:blipFill>
          <a:blip r:embed="rId3"/>
          <a:stretch>
            <a:fillRect/>
          </a:stretch>
        </p:blipFill>
        <p:spPr>
          <a:xfrm>
            <a:off x="32002384" y="1950094"/>
            <a:ext cx="7315200" cy="4572000"/>
          </a:xfrm>
          <a:prstGeom prst="rect">
            <a:avLst/>
          </a:prstGeom>
        </p:spPr>
      </p:pic>
      <p:pic>
        <p:nvPicPr>
          <p:cNvPr id="76" name="Picture 75" descr="A close up of a logo&#10;&#10;Description automatically generated">
            <a:extLst>
              <a:ext uri="{FF2B5EF4-FFF2-40B4-BE49-F238E27FC236}">
                <a16:creationId xmlns:a16="http://schemas.microsoft.com/office/drawing/2014/main" id="{2F5B1767-256D-D24D-962C-025BA65D0799}"/>
              </a:ext>
            </a:extLst>
          </p:cNvPr>
          <p:cNvPicPr>
            <a:picLocks noChangeAspect="1"/>
          </p:cNvPicPr>
          <p:nvPr/>
        </p:nvPicPr>
        <p:blipFill>
          <a:blip r:embed="rId4"/>
          <a:stretch>
            <a:fillRect/>
          </a:stretch>
        </p:blipFill>
        <p:spPr>
          <a:xfrm>
            <a:off x="965639" y="10883323"/>
            <a:ext cx="7315200" cy="6858000"/>
          </a:xfrm>
          <a:prstGeom prst="rect">
            <a:avLst/>
          </a:prstGeom>
        </p:spPr>
      </p:pic>
      <p:sp>
        <p:nvSpPr>
          <p:cNvPr id="77" name="Rectangle 76">
            <a:extLst>
              <a:ext uri="{FF2B5EF4-FFF2-40B4-BE49-F238E27FC236}">
                <a16:creationId xmlns:a16="http://schemas.microsoft.com/office/drawing/2014/main" id="{63028FC6-E0D0-F945-A70B-E8634E10E8AF}"/>
              </a:ext>
            </a:extLst>
          </p:cNvPr>
          <p:cNvSpPr/>
          <p:nvPr/>
        </p:nvSpPr>
        <p:spPr>
          <a:xfrm>
            <a:off x="965639" y="25765982"/>
            <a:ext cx="182129" cy="182129"/>
          </a:xfrm>
          <a:prstGeom prst="rect">
            <a:avLst/>
          </a:prstGeom>
          <a:solidFill>
            <a:srgbClr val="F1B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E61D4183-0480-DE45-9E18-82B30E05F7D5}"/>
              </a:ext>
            </a:extLst>
          </p:cNvPr>
          <p:cNvSpPr/>
          <p:nvPr/>
        </p:nvSpPr>
        <p:spPr>
          <a:xfrm>
            <a:off x="965645" y="26433789"/>
            <a:ext cx="182129" cy="182129"/>
          </a:xfrm>
          <a:prstGeom prst="rect">
            <a:avLst/>
          </a:prstGeom>
          <a:solidFill>
            <a:srgbClr val="F1B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a:extLst>
              <a:ext uri="{FF2B5EF4-FFF2-40B4-BE49-F238E27FC236}">
                <a16:creationId xmlns:a16="http://schemas.microsoft.com/office/drawing/2014/main" id="{7737C85D-1085-7341-BC75-04ED4CABA51C}"/>
              </a:ext>
            </a:extLst>
          </p:cNvPr>
          <p:cNvSpPr/>
          <p:nvPr/>
        </p:nvSpPr>
        <p:spPr>
          <a:xfrm>
            <a:off x="965639" y="27127103"/>
            <a:ext cx="182129" cy="182129"/>
          </a:xfrm>
          <a:prstGeom prst="rect">
            <a:avLst/>
          </a:prstGeom>
          <a:solidFill>
            <a:srgbClr val="F1B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a:extLst>
              <a:ext uri="{FF2B5EF4-FFF2-40B4-BE49-F238E27FC236}">
                <a16:creationId xmlns:a16="http://schemas.microsoft.com/office/drawing/2014/main" id="{9EB7AB38-9174-ED45-AD3C-4E8D4BC09B2A}"/>
              </a:ext>
            </a:extLst>
          </p:cNvPr>
          <p:cNvSpPr/>
          <p:nvPr/>
        </p:nvSpPr>
        <p:spPr>
          <a:xfrm>
            <a:off x="965639" y="27837884"/>
            <a:ext cx="182129" cy="182129"/>
          </a:xfrm>
          <a:prstGeom prst="rect">
            <a:avLst/>
          </a:prstGeom>
          <a:solidFill>
            <a:srgbClr val="F1B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a:extLst>
              <a:ext uri="{FF2B5EF4-FFF2-40B4-BE49-F238E27FC236}">
                <a16:creationId xmlns:a16="http://schemas.microsoft.com/office/drawing/2014/main" id="{8E260A28-8B98-AF46-9803-41A1F129E5CD}"/>
              </a:ext>
            </a:extLst>
          </p:cNvPr>
          <p:cNvSpPr txBox="1"/>
          <p:nvPr/>
        </p:nvSpPr>
        <p:spPr>
          <a:xfrm>
            <a:off x="1274951" y="25540324"/>
            <a:ext cx="6941254" cy="861774"/>
          </a:xfrm>
          <a:prstGeom prst="rect">
            <a:avLst/>
          </a:prstGeom>
          <a:noFill/>
        </p:spPr>
        <p:txBody>
          <a:bodyPr wrap="square" rtlCol="0">
            <a:spAutoFit/>
          </a:bodyPr>
          <a:lstStyle/>
          <a:p>
            <a:r>
              <a:rPr lang="en-US" sz="3200" dirty="0">
                <a:latin typeface="Franklin Gothic Medium" panose="020B0603020102020204" pitchFamily="34" charset="0"/>
              </a:rPr>
              <a:t>Technique #1.</a:t>
            </a:r>
          </a:p>
          <a:p>
            <a:endParaRPr lang="en-US" dirty="0"/>
          </a:p>
        </p:txBody>
      </p:sp>
      <p:sp>
        <p:nvSpPr>
          <p:cNvPr id="82" name="TextBox 81">
            <a:extLst>
              <a:ext uri="{FF2B5EF4-FFF2-40B4-BE49-F238E27FC236}">
                <a16:creationId xmlns:a16="http://schemas.microsoft.com/office/drawing/2014/main" id="{B6AB036B-E850-4D43-9CDA-4A47CCBD62A3}"/>
              </a:ext>
            </a:extLst>
          </p:cNvPr>
          <p:cNvSpPr txBox="1"/>
          <p:nvPr/>
        </p:nvSpPr>
        <p:spPr>
          <a:xfrm>
            <a:off x="1274950" y="26112563"/>
            <a:ext cx="6941253" cy="984885"/>
          </a:xfrm>
          <a:prstGeom prst="rect">
            <a:avLst/>
          </a:prstGeom>
          <a:noFill/>
        </p:spPr>
        <p:txBody>
          <a:bodyPr wrap="square" rtlCol="0">
            <a:spAutoFit/>
          </a:bodyPr>
          <a:lstStyle/>
          <a:p>
            <a:r>
              <a:rPr lang="en-US" sz="3200" dirty="0">
                <a:latin typeface="Franklin Gothic Medium" panose="020B0603020102020204" pitchFamily="34" charset="0"/>
              </a:rPr>
              <a:t>Technique #2</a:t>
            </a:r>
            <a:r>
              <a:rPr lang="en-US" sz="4000" dirty="0">
                <a:latin typeface="Franklin Gothic Medium" panose="020B0603020102020204" pitchFamily="34" charset="0"/>
              </a:rPr>
              <a:t>.</a:t>
            </a:r>
          </a:p>
          <a:p>
            <a:endParaRPr lang="en-US" dirty="0"/>
          </a:p>
        </p:txBody>
      </p:sp>
      <p:sp>
        <p:nvSpPr>
          <p:cNvPr id="83" name="TextBox 82">
            <a:extLst>
              <a:ext uri="{FF2B5EF4-FFF2-40B4-BE49-F238E27FC236}">
                <a16:creationId xmlns:a16="http://schemas.microsoft.com/office/drawing/2014/main" id="{284CA4C0-2166-ED40-8AAD-36EEAEB4BC49}"/>
              </a:ext>
            </a:extLst>
          </p:cNvPr>
          <p:cNvSpPr txBox="1"/>
          <p:nvPr/>
        </p:nvSpPr>
        <p:spPr>
          <a:xfrm>
            <a:off x="1274951" y="26891325"/>
            <a:ext cx="6941252" cy="861774"/>
          </a:xfrm>
          <a:prstGeom prst="rect">
            <a:avLst/>
          </a:prstGeom>
          <a:noFill/>
        </p:spPr>
        <p:txBody>
          <a:bodyPr wrap="square" rtlCol="0">
            <a:spAutoFit/>
          </a:bodyPr>
          <a:lstStyle/>
          <a:p>
            <a:r>
              <a:rPr lang="en-US" sz="3200" dirty="0">
                <a:latin typeface="Franklin Gothic Medium" panose="020B0603020102020204" pitchFamily="34" charset="0"/>
              </a:rPr>
              <a:t>Technique #3.</a:t>
            </a:r>
          </a:p>
          <a:p>
            <a:endParaRPr lang="en-US" dirty="0"/>
          </a:p>
        </p:txBody>
      </p:sp>
      <p:sp>
        <p:nvSpPr>
          <p:cNvPr id="84" name="TextBox 83">
            <a:extLst>
              <a:ext uri="{FF2B5EF4-FFF2-40B4-BE49-F238E27FC236}">
                <a16:creationId xmlns:a16="http://schemas.microsoft.com/office/drawing/2014/main" id="{D410789F-B620-EE44-8AB8-9532C9B0AA65}"/>
              </a:ext>
            </a:extLst>
          </p:cNvPr>
          <p:cNvSpPr txBox="1"/>
          <p:nvPr/>
        </p:nvSpPr>
        <p:spPr>
          <a:xfrm>
            <a:off x="1274951" y="27613683"/>
            <a:ext cx="6941252" cy="861774"/>
          </a:xfrm>
          <a:prstGeom prst="rect">
            <a:avLst/>
          </a:prstGeom>
          <a:noFill/>
        </p:spPr>
        <p:txBody>
          <a:bodyPr wrap="square" rtlCol="0">
            <a:spAutoFit/>
          </a:bodyPr>
          <a:lstStyle/>
          <a:p>
            <a:r>
              <a:rPr lang="en-US" sz="3200" dirty="0">
                <a:latin typeface="Franklin Gothic Medium" panose="020B0603020102020204" pitchFamily="34" charset="0"/>
              </a:rPr>
              <a:t>Technique #4.</a:t>
            </a:r>
          </a:p>
          <a:p>
            <a:endParaRPr lang="en-US" dirty="0"/>
          </a:p>
        </p:txBody>
      </p:sp>
    </p:spTree>
    <p:extLst>
      <p:ext uri="{BB962C8B-B14F-4D97-AF65-F5344CB8AC3E}">
        <p14:creationId xmlns:p14="http://schemas.microsoft.com/office/powerpoint/2010/main" val="12366825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95684743_IMCI_Pstr_Tmplt_Option_A_44x36" id="{378546E3-85DE-2849-BEE2-C9DED909C837}" vid="{F3823B1D-9576-B24B-A894-B4E9897E28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14297</TotalTime>
  <Words>389</Words>
  <Application>Microsoft Macintosh PowerPoint</Application>
  <PresentationFormat>Custom</PresentationFormat>
  <Paragraphs>32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Franklin Gothic Demi</vt:lpstr>
      <vt:lpstr>Franklin Gothic Heavy</vt:lpstr>
      <vt:lpstr>Franklin Gothic Medium</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Lydia Stucki</dc:creator>
  <cp:lastModifiedBy>Lydia Stucki</cp:lastModifiedBy>
  <cp:revision>2</cp:revision>
  <dcterms:created xsi:type="dcterms:W3CDTF">2020-04-20T19:27:17Z</dcterms:created>
  <dcterms:modified xsi:type="dcterms:W3CDTF">2020-04-30T17:44:55Z</dcterms:modified>
</cp:coreProperties>
</file>